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13" r:id="rId4"/>
    <p:sldId id="314" r:id="rId5"/>
    <p:sldId id="291" r:id="rId6"/>
    <p:sldId id="295" r:id="rId7"/>
    <p:sldId id="296" r:id="rId8"/>
    <p:sldId id="297" r:id="rId9"/>
    <p:sldId id="298" r:id="rId10"/>
    <p:sldId id="299" r:id="rId11"/>
    <p:sldId id="300" r:id="rId12"/>
    <p:sldId id="302" r:id="rId13"/>
    <p:sldId id="303" r:id="rId14"/>
    <p:sldId id="301" r:id="rId15"/>
    <p:sldId id="294" r:id="rId16"/>
    <p:sldId id="287" r:id="rId17"/>
    <p:sldId id="288" r:id="rId18"/>
    <p:sldId id="293" r:id="rId19"/>
    <p:sldId id="290" r:id="rId20"/>
    <p:sldId id="305" r:id="rId21"/>
    <p:sldId id="289" r:id="rId22"/>
    <p:sldId id="269" r:id="rId23"/>
    <p:sldId id="272" r:id="rId24"/>
    <p:sldId id="271" r:id="rId25"/>
    <p:sldId id="267" r:id="rId26"/>
    <p:sldId id="273" r:id="rId27"/>
    <p:sldId id="268" r:id="rId28"/>
    <p:sldId id="274" r:id="rId29"/>
    <p:sldId id="275" r:id="rId30"/>
    <p:sldId id="270" r:id="rId31"/>
    <p:sldId id="258" r:id="rId32"/>
    <p:sldId id="260" r:id="rId33"/>
    <p:sldId id="285" r:id="rId34"/>
    <p:sldId id="261" r:id="rId35"/>
    <p:sldId id="277" r:id="rId36"/>
    <p:sldId id="276" r:id="rId37"/>
    <p:sldId id="262" r:id="rId38"/>
    <p:sldId id="278" r:id="rId39"/>
    <p:sldId id="263" r:id="rId40"/>
    <p:sldId id="279" r:id="rId41"/>
    <p:sldId id="264" r:id="rId42"/>
    <p:sldId id="280" r:id="rId43"/>
    <p:sldId id="281" r:id="rId44"/>
    <p:sldId id="282" r:id="rId45"/>
    <p:sldId id="283" r:id="rId46"/>
    <p:sldId id="265" r:id="rId47"/>
    <p:sldId id="266" r:id="rId48"/>
    <p:sldId id="284" r:id="rId49"/>
    <p:sldId id="286" r:id="rId50"/>
    <p:sldId id="292" r:id="rId51"/>
    <p:sldId id="259" r:id="rId52"/>
    <p:sldId id="307" r:id="rId53"/>
    <p:sldId id="306" r:id="rId54"/>
    <p:sldId id="308" r:id="rId55"/>
    <p:sldId id="309" r:id="rId56"/>
    <p:sldId id="310" r:id="rId57"/>
    <p:sldId id="311" r:id="rId58"/>
    <p:sldId id="312" r:id="rId59"/>
    <p:sldId id="319" r:id="rId60"/>
    <p:sldId id="320" r:id="rId61"/>
    <p:sldId id="315" r:id="rId62"/>
    <p:sldId id="316" r:id="rId63"/>
    <p:sldId id="317" r:id="rId64"/>
    <p:sldId id="318"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8" r:id="rId82"/>
    <p:sldId id="337"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varScale="1">
        <p:scale>
          <a:sx n="69" d="100"/>
          <a:sy n="69" d="100"/>
        </p:scale>
        <p:origin x="14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CE51B5F-2EC2-45DF-AB75-99A90E626838}" type="datetimeFigureOut">
              <a:rPr lang="es-PE" smtClean="0"/>
              <a:pPr/>
              <a:t>4/07/2024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51B5F-2EC2-45DF-AB75-99A90E626838}" type="datetimeFigureOut">
              <a:rPr lang="es-PE" smtClean="0"/>
              <a:pPr/>
              <a:t>4/07/2024</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4031D-6037-48E0-BAD0-440317D4551D}"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9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3.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7.png"/><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5.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1.png"/><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1.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6.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2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2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799" y="3563754"/>
            <a:ext cx="7772400" cy="1470025"/>
          </a:xfrm>
        </p:spPr>
        <p:txBody>
          <a:bodyPr/>
          <a:lstStyle/>
          <a:p>
            <a:r>
              <a:rPr lang="es-PE" dirty="0" smtClean="0"/>
              <a:t>(Introducción a) </a:t>
            </a:r>
            <a:br>
              <a:rPr lang="es-PE" dirty="0" smtClean="0"/>
            </a:br>
            <a:r>
              <a:rPr lang="es-PE" dirty="0" smtClean="0">
                <a:solidFill>
                  <a:srgbClr val="FF0000"/>
                </a:solidFill>
              </a:rPr>
              <a:t>Kant</a:t>
            </a:r>
            <a:endParaRPr lang="es-PE" dirty="0">
              <a:solidFill>
                <a:srgbClr val="FF0000"/>
              </a:solidFill>
            </a:endParaRPr>
          </a:p>
        </p:txBody>
      </p:sp>
      <p:sp>
        <p:nvSpPr>
          <p:cNvPr id="3" name="2 Subtítulo"/>
          <p:cNvSpPr>
            <a:spLocks noGrp="1"/>
          </p:cNvSpPr>
          <p:nvPr>
            <p:ph type="subTitle" idx="1"/>
          </p:nvPr>
        </p:nvSpPr>
        <p:spPr>
          <a:xfrm>
            <a:off x="1371600" y="4941168"/>
            <a:ext cx="6400800" cy="1752600"/>
          </a:xfrm>
        </p:spPr>
        <p:txBody>
          <a:bodyPr/>
          <a:lstStyle/>
          <a:p>
            <a:r>
              <a:rPr lang="es-PE" dirty="0" smtClean="0"/>
              <a:t>Apuntes sobre la C.R.P. previos a la F.M.C.</a:t>
            </a:r>
            <a:endParaRPr lang="es-PE" dirty="0"/>
          </a:p>
        </p:txBody>
      </p:sp>
      <p:pic>
        <p:nvPicPr>
          <p:cNvPr id="4" name="Imagen 3"/>
          <p:cNvPicPr>
            <a:picLocks noChangeAspect="1"/>
          </p:cNvPicPr>
          <p:nvPr/>
        </p:nvPicPr>
        <p:blipFill>
          <a:blip r:embed="rId2"/>
          <a:stretch>
            <a:fillRect/>
          </a:stretch>
        </p:blipFill>
        <p:spPr>
          <a:xfrm>
            <a:off x="2851993" y="188640"/>
            <a:ext cx="3440013" cy="34979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b="1" u="sng" dirty="0" smtClean="0"/>
              <a:t>Crítica a la metafísica</a:t>
            </a:r>
          </a:p>
          <a:p>
            <a:pPr marL="0" indent="0">
              <a:buNone/>
            </a:pPr>
            <a:endParaRPr lang="es-PE" b="1" u="sng" dirty="0"/>
          </a:p>
          <a:p>
            <a:pPr marL="0" indent="0">
              <a:buNone/>
            </a:pPr>
            <a:r>
              <a:rPr lang="es-PE" sz="2000" dirty="0" smtClean="0">
                <a:solidFill>
                  <a:schemeClr val="bg1">
                    <a:lumMod val="65000"/>
                  </a:schemeClr>
                </a:solidFill>
              </a:rPr>
              <a:t>Metafísica tradicional : desarrolla ideas de las que a veces carecemos de experiencia directa.</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La </a:t>
            </a:r>
            <a:r>
              <a:rPr lang="es-PE" sz="2000" dirty="0" smtClean="0">
                <a:solidFill>
                  <a:schemeClr val="accent3"/>
                </a:solidFill>
              </a:rPr>
              <a:t>razón pura </a:t>
            </a:r>
            <a:r>
              <a:rPr lang="es-PE" sz="2000" dirty="0" smtClean="0">
                <a:solidFill>
                  <a:schemeClr val="bg1">
                    <a:lumMod val="65000"/>
                  </a:schemeClr>
                </a:solidFill>
              </a:rPr>
              <a:t>no se encarga de estos objetos. Al tratar estos temas, procedería de forma especulativa e infundada.</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La </a:t>
            </a:r>
            <a:r>
              <a:rPr lang="es-PE" sz="2000" dirty="0" smtClean="0">
                <a:solidFill>
                  <a:schemeClr val="accent3"/>
                </a:solidFill>
              </a:rPr>
              <a:t>razón práctica </a:t>
            </a:r>
            <a:r>
              <a:rPr lang="es-PE" sz="2000" dirty="0" smtClean="0">
                <a:solidFill>
                  <a:schemeClr val="bg1">
                    <a:lumMod val="65000"/>
                  </a:schemeClr>
                </a:solidFill>
              </a:rPr>
              <a:t>postula algunas ideas que trasciendan la experiencia posible, para otorgar sentido. Por ej. Dios, Libertad, Alma inmortal, Mundo. </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Nueva metafísica “crítica”: efecto del proyecto crítico; considera los límites y alcances del conocimiento humano, por lo tanto, se fundamenta en juicios sintéticos a priori. </a:t>
            </a:r>
            <a:endParaRPr lang="es-PE" sz="2800" b="1" u="sng" dirty="0" smtClean="0"/>
          </a:p>
        </p:txBody>
      </p:sp>
    </p:spTree>
    <p:extLst>
      <p:ext uri="{BB962C8B-B14F-4D97-AF65-F5344CB8AC3E}">
        <p14:creationId xmlns:p14="http://schemas.microsoft.com/office/powerpoint/2010/main" val="12983478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8259650" y="4490"/>
            <a:ext cx="884350" cy="689793"/>
          </a:xfrm>
          <a:prstGeom prst="rect">
            <a:avLst/>
          </a:prstGeom>
        </p:spPr>
      </p:pic>
      <p:pic>
        <p:nvPicPr>
          <p:cNvPr id="8" name="Imagen 7"/>
          <p:cNvPicPr>
            <a:picLocks noChangeAspect="1"/>
          </p:cNvPicPr>
          <p:nvPr/>
        </p:nvPicPr>
        <p:blipFill>
          <a:blip r:embed="rId4"/>
          <a:stretch>
            <a:fillRect/>
          </a:stretch>
        </p:blipFill>
        <p:spPr>
          <a:xfrm>
            <a:off x="1979712" y="866527"/>
            <a:ext cx="5184576" cy="1056117"/>
          </a:xfrm>
          <a:prstGeom prst="rect">
            <a:avLst/>
          </a:prstGeom>
        </p:spPr>
      </p:pic>
      <p:pic>
        <p:nvPicPr>
          <p:cNvPr id="10" name="Imagen 9"/>
          <p:cNvPicPr>
            <a:picLocks noChangeAspect="1"/>
          </p:cNvPicPr>
          <p:nvPr/>
        </p:nvPicPr>
        <p:blipFill>
          <a:blip r:embed="rId5"/>
          <a:stretch>
            <a:fillRect/>
          </a:stretch>
        </p:blipFill>
        <p:spPr>
          <a:xfrm>
            <a:off x="323528" y="2852936"/>
            <a:ext cx="8628703" cy="2304256"/>
          </a:xfrm>
          <a:prstGeom prst="rect">
            <a:avLst/>
          </a:prstGeom>
        </p:spPr>
      </p:pic>
    </p:spTree>
    <p:extLst>
      <p:ext uri="{BB962C8B-B14F-4D97-AF65-F5344CB8AC3E}">
        <p14:creationId xmlns:p14="http://schemas.microsoft.com/office/powerpoint/2010/main" val="2765456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1979712" y="866527"/>
            <a:ext cx="5184576" cy="1056117"/>
          </a:xfrm>
          <a:prstGeom prst="rect">
            <a:avLst/>
          </a:prstGeom>
        </p:spPr>
      </p:pic>
      <p:pic>
        <p:nvPicPr>
          <p:cNvPr id="3" name="Imagen 2"/>
          <p:cNvPicPr>
            <a:picLocks noChangeAspect="1"/>
          </p:cNvPicPr>
          <p:nvPr/>
        </p:nvPicPr>
        <p:blipFill>
          <a:blip r:embed="rId4"/>
          <a:stretch>
            <a:fillRect/>
          </a:stretch>
        </p:blipFill>
        <p:spPr>
          <a:xfrm>
            <a:off x="251520" y="3068960"/>
            <a:ext cx="8661388" cy="2304256"/>
          </a:xfrm>
          <a:prstGeom prst="rect">
            <a:avLst/>
          </a:prstGeom>
        </p:spPr>
      </p:pic>
      <p:pic>
        <p:nvPicPr>
          <p:cNvPr id="4" name="Imagen 3"/>
          <p:cNvPicPr>
            <a:picLocks noChangeAspect="1"/>
          </p:cNvPicPr>
          <p:nvPr/>
        </p:nvPicPr>
        <p:blipFill>
          <a:blip r:embed="rId5"/>
          <a:stretch>
            <a:fillRect/>
          </a:stretch>
        </p:blipFill>
        <p:spPr>
          <a:xfrm>
            <a:off x="7982403" y="103035"/>
            <a:ext cx="930505" cy="763491"/>
          </a:xfrm>
          <a:prstGeom prst="rect">
            <a:avLst/>
          </a:prstGeom>
        </p:spPr>
      </p:pic>
    </p:spTree>
    <p:extLst>
      <p:ext uri="{BB962C8B-B14F-4D97-AF65-F5344CB8AC3E}">
        <p14:creationId xmlns:p14="http://schemas.microsoft.com/office/powerpoint/2010/main" val="33410956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4" name="Imagen 3"/>
          <p:cNvPicPr>
            <a:picLocks noChangeAspect="1"/>
          </p:cNvPicPr>
          <p:nvPr/>
        </p:nvPicPr>
        <p:blipFill>
          <a:blip r:embed="rId4"/>
          <a:stretch>
            <a:fillRect/>
          </a:stretch>
        </p:blipFill>
        <p:spPr>
          <a:xfrm>
            <a:off x="7982403" y="103035"/>
            <a:ext cx="930505" cy="763491"/>
          </a:xfrm>
          <a:prstGeom prst="rect">
            <a:avLst/>
          </a:prstGeom>
        </p:spPr>
      </p:pic>
      <p:pic>
        <p:nvPicPr>
          <p:cNvPr id="2" name="Imagen 1"/>
          <p:cNvPicPr>
            <a:picLocks noChangeAspect="1"/>
          </p:cNvPicPr>
          <p:nvPr/>
        </p:nvPicPr>
        <p:blipFill>
          <a:blip r:embed="rId5"/>
          <a:stretch>
            <a:fillRect/>
          </a:stretch>
        </p:blipFill>
        <p:spPr>
          <a:xfrm>
            <a:off x="1208002" y="972044"/>
            <a:ext cx="6779515" cy="5840032"/>
          </a:xfrm>
          <a:prstGeom prst="rect">
            <a:avLst/>
          </a:prstGeom>
        </p:spPr>
      </p:pic>
    </p:spTree>
    <p:extLst>
      <p:ext uri="{BB962C8B-B14F-4D97-AF65-F5344CB8AC3E}">
        <p14:creationId xmlns:p14="http://schemas.microsoft.com/office/powerpoint/2010/main" val="9587444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467544" y="2348880"/>
            <a:ext cx="8303267" cy="2736304"/>
          </a:xfrm>
          <a:prstGeom prst="rect">
            <a:avLst/>
          </a:prstGeom>
        </p:spPr>
      </p:pic>
      <p:pic>
        <p:nvPicPr>
          <p:cNvPr id="7" name="Imagen 6"/>
          <p:cNvPicPr>
            <a:picLocks noChangeAspect="1"/>
          </p:cNvPicPr>
          <p:nvPr/>
        </p:nvPicPr>
        <p:blipFill>
          <a:blip r:embed="rId5"/>
          <a:stretch>
            <a:fillRect/>
          </a:stretch>
        </p:blipFill>
        <p:spPr>
          <a:xfrm>
            <a:off x="7810442" y="28851"/>
            <a:ext cx="1333558" cy="969860"/>
          </a:xfrm>
          <a:prstGeom prst="rect">
            <a:avLst/>
          </a:prstGeom>
        </p:spPr>
      </p:pic>
    </p:spTree>
    <p:extLst>
      <p:ext uri="{BB962C8B-B14F-4D97-AF65-F5344CB8AC3E}">
        <p14:creationId xmlns:p14="http://schemas.microsoft.com/office/powerpoint/2010/main" val="4189533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7" name="Imagen 6"/>
          <p:cNvPicPr>
            <a:picLocks noChangeAspect="1"/>
          </p:cNvPicPr>
          <p:nvPr/>
        </p:nvPicPr>
        <p:blipFill>
          <a:blip r:embed="rId4"/>
          <a:stretch>
            <a:fillRect/>
          </a:stretch>
        </p:blipFill>
        <p:spPr>
          <a:xfrm>
            <a:off x="7810442" y="28851"/>
            <a:ext cx="1333558" cy="969860"/>
          </a:xfrm>
          <a:prstGeom prst="rect">
            <a:avLst/>
          </a:prstGeom>
        </p:spPr>
      </p:pic>
      <p:pic>
        <p:nvPicPr>
          <p:cNvPr id="2" name="Imagen 1"/>
          <p:cNvPicPr>
            <a:picLocks noChangeAspect="1"/>
          </p:cNvPicPr>
          <p:nvPr/>
        </p:nvPicPr>
        <p:blipFill>
          <a:blip r:embed="rId5"/>
          <a:stretch>
            <a:fillRect/>
          </a:stretch>
        </p:blipFill>
        <p:spPr>
          <a:xfrm>
            <a:off x="611560" y="1150616"/>
            <a:ext cx="8023829" cy="5179017"/>
          </a:xfrm>
          <a:prstGeom prst="rect">
            <a:avLst/>
          </a:prstGeom>
        </p:spPr>
      </p:pic>
      <p:pic>
        <p:nvPicPr>
          <p:cNvPr id="4" name="Imagen 3"/>
          <p:cNvPicPr>
            <a:picLocks noChangeAspect="1"/>
          </p:cNvPicPr>
          <p:nvPr/>
        </p:nvPicPr>
        <p:blipFill>
          <a:blip r:embed="rId6"/>
          <a:stretch>
            <a:fillRect/>
          </a:stretch>
        </p:blipFill>
        <p:spPr>
          <a:xfrm>
            <a:off x="761943" y="6326510"/>
            <a:ext cx="1402543" cy="531490"/>
          </a:xfrm>
          <a:prstGeom prst="rect">
            <a:avLst/>
          </a:prstGeom>
        </p:spPr>
      </p:pic>
    </p:spTree>
    <p:extLst>
      <p:ext uri="{BB962C8B-B14F-4D97-AF65-F5344CB8AC3E}">
        <p14:creationId xmlns:p14="http://schemas.microsoft.com/office/powerpoint/2010/main" val="13305037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644381" y="1101315"/>
            <a:ext cx="7776864" cy="5377311"/>
          </a:xfrm>
          <a:prstGeom prst="rect">
            <a:avLst/>
          </a:prstGeom>
        </p:spPr>
      </p:pic>
      <p:pic>
        <p:nvPicPr>
          <p:cNvPr id="9" name="Imagen 8"/>
          <p:cNvPicPr>
            <a:picLocks noChangeAspect="1"/>
          </p:cNvPicPr>
          <p:nvPr/>
        </p:nvPicPr>
        <p:blipFill>
          <a:blip r:embed="rId5"/>
          <a:stretch>
            <a:fillRect/>
          </a:stretch>
        </p:blipFill>
        <p:spPr>
          <a:xfrm>
            <a:off x="7769165" y="52436"/>
            <a:ext cx="1304159" cy="901055"/>
          </a:xfrm>
          <a:prstGeom prst="rect">
            <a:avLst/>
          </a:prstGeom>
        </p:spPr>
      </p:pic>
    </p:spTree>
    <p:extLst>
      <p:ext uri="{BB962C8B-B14F-4D97-AF65-F5344CB8AC3E}">
        <p14:creationId xmlns:p14="http://schemas.microsoft.com/office/powerpoint/2010/main" val="1299702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7769165" y="52436"/>
            <a:ext cx="1304159" cy="901055"/>
          </a:xfrm>
          <a:prstGeom prst="rect">
            <a:avLst/>
          </a:prstGeom>
        </p:spPr>
      </p:pic>
      <p:pic>
        <p:nvPicPr>
          <p:cNvPr id="2" name="Imagen 1"/>
          <p:cNvPicPr>
            <a:picLocks noChangeAspect="1"/>
          </p:cNvPicPr>
          <p:nvPr/>
        </p:nvPicPr>
        <p:blipFill>
          <a:blip r:embed="rId5"/>
          <a:stretch>
            <a:fillRect/>
          </a:stretch>
        </p:blipFill>
        <p:spPr>
          <a:xfrm>
            <a:off x="329740" y="2132856"/>
            <a:ext cx="8692062" cy="3466966"/>
          </a:xfrm>
          <a:prstGeom prst="rect">
            <a:avLst/>
          </a:prstGeom>
        </p:spPr>
      </p:pic>
    </p:spTree>
    <p:extLst>
      <p:ext uri="{BB962C8B-B14F-4D97-AF65-F5344CB8AC3E}">
        <p14:creationId xmlns:p14="http://schemas.microsoft.com/office/powerpoint/2010/main" val="3146183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467544" y="2636912"/>
            <a:ext cx="8432516" cy="1800200"/>
          </a:xfrm>
          <a:prstGeom prst="rect">
            <a:avLst/>
          </a:prstGeom>
        </p:spPr>
      </p:pic>
      <p:pic>
        <p:nvPicPr>
          <p:cNvPr id="4" name="Imagen 3"/>
          <p:cNvPicPr>
            <a:picLocks noChangeAspect="1"/>
          </p:cNvPicPr>
          <p:nvPr/>
        </p:nvPicPr>
        <p:blipFill>
          <a:blip r:embed="rId5"/>
          <a:stretch>
            <a:fillRect/>
          </a:stretch>
        </p:blipFill>
        <p:spPr>
          <a:xfrm>
            <a:off x="7891948" y="135371"/>
            <a:ext cx="1008112" cy="632541"/>
          </a:xfrm>
          <a:prstGeom prst="rect">
            <a:avLst/>
          </a:prstGeom>
        </p:spPr>
      </p:pic>
    </p:spTree>
    <p:extLst>
      <p:ext uri="{BB962C8B-B14F-4D97-AF65-F5344CB8AC3E}">
        <p14:creationId xmlns:p14="http://schemas.microsoft.com/office/powerpoint/2010/main" val="1313562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4" name="Imagen 3"/>
          <p:cNvPicPr>
            <a:picLocks noChangeAspect="1"/>
          </p:cNvPicPr>
          <p:nvPr/>
        </p:nvPicPr>
        <p:blipFill>
          <a:blip r:embed="rId4"/>
          <a:stretch>
            <a:fillRect/>
          </a:stretch>
        </p:blipFill>
        <p:spPr>
          <a:xfrm>
            <a:off x="7891948" y="135371"/>
            <a:ext cx="1008112" cy="632541"/>
          </a:xfrm>
          <a:prstGeom prst="rect">
            <a:avLst/>
          </a:prstGeom>
        </p:spPr>
      </p:pic>
      <p:pic>
        <p:nvPicPr>
          <p:cNvPr id="2" name="Imagen 1"/>
          <p:cNvPicPr>
            <a:picLocks noChangeAspect="1"/>
          </p:cNvPicPr>
          <p:nvPr/>
        </p:nvPicPr>
        <p:blipFill>
          <a:blip r:embed="rId5"/>
          <a:stretch>
            <a:fillRect/>
          </a:stretch>
        </p:blipFill>
        <p:spPr>
          <a:xfrm>
            <a:off x="785106" y="1413315"/>
            <a:ext cx="7931488" cy="4870476"/>
          </a:xfrm>
          <a:prstGeom prst="rect">
            <a:avLst/>
          </a:prstGeom>
        </p:spPr>
      </p:pic>
    </p:spTree>
    <p:extLst>
      <p:ext uri="{BB962C8B-B14F-4D97-AF65-F5344CB8AC3E}">
        <p14:creationId xmlns:p14="http://schemas.microsoft.com/office/powerpoint/2010/main" val="1044402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216857" y="1269323"/>
            <a:ext cx="8238152" cy="4150281"/>
          </a:xfrm>
          <a:prstGeom prst="rect">
            <a:avLst/>
          </a:prstGeom>
        </p:spPr>
      </p:pic>
      <p:pic>
        <p:nvPicPr>
          <p:cNvPr id="7" name="Imagen 6"/>
          <p:cNvPicPr>
            <a:picLocks noChangeAspect="1"/>
          </p:cNvPicPr>
          <p:nvPr/>
        </p:nvPicPr>
        <p:blipFill>
          <a:blip r:embed="rId5"/>
          <a:stretch>
            <a:fillRect/>
          </a:stretch>
        </p:blipFill>
        <p:spPr>
          <a:xfrm>
            <a:off x="7789535" y="0"/>
            <a:ext cx="1299195" cy="988518"/>
          </a:xfrm>
          <a:prstGeom prst="rect">
            <a:avLst/>
          </a:prstGeom>
        </p:spPr>
      </p:pic>
      <p:pic>
        <p:nvPicPr>
          <p:cNvPr id="9" name="Imagen 8"/>
          <p:cNvPicPr>
            <a:picLocks noChangeAspect="1"/>
          </p:cNvPicPr>
          <p:nvPr/>
        </p:nvPicPr>
        <p:blipFill>
          <a:blip r:embed="rId6"/>
          <a:stretch>
            <a:fillRect/>
          </a:stretch>
        </p:blipFill>
        <p:spPr>
          <a:xfrm>
            <a:off x="885265" y="5607609"/>
            <a:ext cx="6939472" cy="1078607"/>
          </a:xfrm>
          <a:prstGeom prst="rect">
            <a:avLst/>
          </a:prstGeom>
        </p:spPr>
      </p:pic>
    </p:spTree>
    <p:extLst>
      <p:ext uri="{BB962C8B-B14F-4D97-AF65-F5344CB8AC3E}">
        <p14:creationId xmlns:p14="http://schemas.microsoft.com/office/powerpoint/2010/main" val="1398546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solidFill>
                  <a:srgbClr val="FF0000"/>
                </a:solidFill>
              </a:rPr>
              <a:t>Distinguir </a:t>
            </a:r>
            <a:r>
              <a:rPr lang="es-PE" dirty="0">
                <a:solidFill>
                  <a:srgbClr val="FF0000"/>
                </a:solidFill>
              </a:rPr>
              <a:t>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p>
          <a:p>
            <a:pPr marL="0" indent="0">
              <a:buNone/>
            </a:pPr>
            <a:endParaRPr lang="es-PE" dirty="0">
              <a:solidFill>
                <a:srgbClr val="FF0000"/>
              </a:solidFill>
            </a:endParaRPr>
          </a:p>
          <a:p>
            <a:pPr marL="0" indent="0">
              <a:buNone/>
            </a:pPr>
            <a:r>
              <a:rPr lang="es-PE" dirty="0" smtClean="0">
                <a:solidFill>
                  <a:schemeClr val="bg1">
                    <a:lumMod val="65000"/>
                  </a:schemeClr>
                </a:solidFill>
              </a:rPr>
              <a:t>Filosofía “</a:t>
            </a:r>
            <a:r>
              <a:rPr lang="es-PE" dirty="0" smtClean="0">
                <a:solidFill>
                  <a:schemeClr val="accent3"/>
                </a:solidFill>
              </a:rPr>
              <a:t>pura</a:t>
            </a:r>
            <a:r>
              <a:rPr lang="es-PE" dirty="0" smtClean="0">
                <a:solidFill>
                  <a:schemeClr val="bg1">
                    <a:lumMod val="65000"/>
                  </a:schemeClr>
                </a:solidFill>
              </a:rPr>
              <a:t>”: conocimiento, epistemología.</a:t>
            </a:r>
          </a:p>
          <a:p>
            <a:pPr marL="0" indent="0">
              <a:buNone/>
            </a:pPr>
            <a:endParaRPr lang="es-PE" dirty="0">
              <a:solidFill>
                <a:schemeClr val="bg1">
                  <a:lumMod val="65000"/>
                </a:schemeClr>
              </a:solidFill>
            </a:endParaRPr>
          </a:p>
          <a:p>
            <a:pPr marL="0" indent="0">
              <a:buNone/>
            </a:pPr>
            <a:r>
              <a:rPr lang="es-PE" dirty="0" smtClean="0">
                <a:solidFill>
                  <a:schemeClr val="bg1">
                    <a:lumMod val="65000"/>
                  </a:schemeClr>
                </a:solidFill>
              </a:rPr>
              <a:t>Filosofía “</a:t>
            </a:r>
            <a:r>
              <a:rPr lang="es-PE" dirty="0" smtClean="0">
                <a:solidFill>
                  <a:schemeClr val="accent3"/>
                </a:solidFill>
              </a:rPr>
              <a:t>práctica</a:t>
            </a:r>
            <a:r>
              <a:rPr lang="es-PE" dirty="0" smtClean="0">
                <a:solidFill>
                  <a:schemeClr val="bg1">
                    <a:lumMod val="65000"/>
                  </a:schemeClr>
                </a:solidFill>
              </a:rPr>
              <a:t>”: lo que deriva de la moral: derecho, historia, política, educación, </a:t>
            </a:r>
            <a:endParaRPr lang="es-PE" dirty="0">
              <a:solidFill>
                <a:schemeClr val="bg1">
                  <a:lumMod val="65000"/>
                </a:schemeClr>
              </a:solidFill>
            </a:endParaRPr>
          </a:p>
          <a:p>
            <a:pPr marL="0" indent="0">
              <a:buNone/>
            </a:pPr>
            <a:endParaRPr lang="es-PE" dirty="0">
              <a:solidFill>
                <a:srgbClr val="FF0000"/>
              </a:solidFill>
            </a:endParaRPr>
          </a:p>
        </p:txBody>
      </p:sp>
    </p:spTree>
    <p:extLst>
      <p:ext uri="{BB962C8B-B14F-4D97-AF65-F5344CB8AC3E}">
        <p14:creationId xmlns:p14="http://schemas.microsoft.com/office/powerpoint/2010/main" val="404104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2" name="Imagen 1"/>
          <p:cNvPicPr>
            <a:picLocks noChangeAspect="1"/>
          </p:cNvPicPr>
          <p:nvPr/>
        </p:nvPicPr>
        <p:blipFill>
          <a:blip r:embed="rId4"/>
          <a:stretch>
            <a:fillRect/>
          </a:stretch>
        </p:blipFill>
        <p:spPr>
          <a:xfrm>
            <a:off x="539552" y="2492896"/>
            <a:ext cx="8005699" cy="2583929"/>
          </a:xfrm>
          <a:prstGeom prst="rect">
            <a:avLst/>
          </a:prstGeom>
        </p:spPr>
      </p:pic>
      <p:pic>
        <p:nvPicPr>
          <p:cNvPr id="4" name="Imagen 3"/>
          <p:cNvPicPr>
            <a:picLocks noChangeAspect="1"/>
          </p:cNvPicPr>
          <p:nvPr/>
        </p:nvPicPr>
        <p:blipFill>
          <a:blip r:embed="rId5"/>
          <a:stretch>
            <a:fillRect/>
          </a:stretch>
        </p:blipFill>
        <p:spPr>
          <a:xfrm>
            <a:off x="7740352" y="140351"/>
            <a:ext cx="1179534" cy="1006919"/>
          </a:xfrm>
          <a:prstGeom prst="rect">
            <a:avLst/>
          </a:prstGeom>
        </p:spPr>
      </p:pic>
    </p:spTree>
    <p:extLst>
      <p:ext uri="{BB962C8B-B14F-4D97-AF65-F5344CB8AC3E}">
        <p14:creationId xmlns:p14="http://schemas.microsoft.com/office/powerpoint/2010/main" val="2753698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4" name="Imagen 3"/>
          <p:cNvPicPr>
            <a:picLocks noChangeAspect="1"/>
          </p:cNvPicPr>
          <p:nvPr/>
        </p:nvPicPr>
        <p:blipFill>
          <a:blip r:embed="rId4"/>
          <a:stretch>
            <a:fillRect/>
          </a:stretch>
        </p:blipFill>
        <p:spPr>
          <a:xfrm>
            <a:off x="7740352" y="140351"/>
            <a:ext cx="1179534" cy="1006919"/>
          </a:xfrm>
          <a:prstGeom prst="rect">
            <a:avLst/>
          </a:prstGeom>
        </p:spPr>
      </p:pic>
      <p:pic>
        <p:nvPicPr>
          <p:cNvPr id="3" name="Imagen 2"/>
          <p:cNvPicPr>
            <a:picLocks noChangeAspect="1"/>
          </p:cNvPicPr>
          <p:nvPr/>
        </p:nvPicPr>
        <p:blipFill>
          <a:blip r:embed="rId5"/>
          <a:stretch>
            <a:fillRect/>
          </a:stretch>
        </p:blipFill>
        <p:spPr>
          <a:xfrm>
            <a:off x="805144" y="1147270"/>
            <a:ext cx="6912768" cy="2148392"/>
          </a:xfrm>
          <a:prstGeom prst="rect">
            <a:avLst/>
          </a:prstGeom>
        </p:spPr>
      </p:pic>
      <p:pic>
        <p:nvPicPr>
          <p:cNvPr id="7" name="Imagen 6"/>
          <p:cNvPicPr>
            <a:picLocks noChangeAspect="1"/>
          </p:cNvPicPr>
          <p:nvPr/>
        </p:nvPicPr>
        <p:blipFill>
          <a:blip r:embed="rId6"/>
          <a:stretch>
            <a:fillRect/>
          </a:stretch>
        </p:blipFill>
        <p:spPr>
          <a:xfrm>
            <a:off x="683568" y="3220882"/>
            <a:ext cx="7344816" cy="3618002"/>
          </a:xfrm>
          <a:prstGeom prst="rect">
            <a:avLst/>
          </a:prstGeom>
        </p:spPr>
      </p:pic>
      <p:pic>
        <p:nvPicPr>
          <p:cNvPr id="9" name="Imagen 8"/>
          <p:cNvPicPr>
            <a:picLocks noChangeAspect="1"/>
          </p:cNvPicPr>
          <p:nvPr/>
        </p:nvPicPr>
        <p:blipFill>
          <a:blip r:embed="rId7"/>
          <a:stretch>
            <a:fillRect/>
          </a:stretch>
        </p:blipFill>
        <p:spPr>
          <a:xfrm>
            <a:off x="8254569" y="5949280"/>
            <a:ext cx="881047" cy="737203"/>
          </a:xfrm>
          <a:prstGeom prst="rect">
            <a:avLst/>
          </a:prstGeom>
        </p:spPr>
      </p:pic>
    </p:spTree>
    <p:extLst>
      <p:ext uri="{BB962C8B-B14F-4D97-AF65-F5344CB8AC3E}">
        <p14:creationId xmlns:p14="http://schemas.microsoft.com/office/powerpoint/2010/main" val="78396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8100392" y="157452"/>
            <a:ext cx="881047" cy="737203"/>
          </a:xfrm>
          <a:prstGeom prst="rect">
            <a:avLst/>
          </a:prstGeom>
        </p:spPr>
      </p:pic>
      <p:pic>
        <p:nvPicPr>
          <p:cNvPr id="2" name="Imagen 1"/>
          <p:cNvPicPr>
            <a:picLocks noChangeAspect="1"/>
          </p:cNvPicPr>
          <p:nvPr/>
        </p:nvPicPr>
        <p:blipFill>
          <a:blip r:embed="rId5"/>
          <a:stretch>
            <a:fillRect/>
          </a:stretch>
        </p:blipFill>
        <p:spPr>
          <a:xfrm>
            <a:off x="539552" y="1520167"/>
            <a:ext cx="8253691" cy="4654337"/>
          </a:xfrm>
          <a:prstGeom prst="rect">
            <a:avLst/>
          </a:prstGeom>
        </p:spPr>
      </p:pic>
    </p:spTree>
    <p:extLst>
      <p:ext uri="{BB962C8B-B14F-4D97-AF65-F5344CB8AC3E}">
        <p14:creationId xmlns:p14="http://schemas.microsoft.com/office/powerpoint/2010/main" val="38720875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8100392" y="157452"/>
            <a:ext cx="881047" cy="737203"/>
          </a:xfrm>
          <a:prstGeom prst="rect">
            <a:avLst/>
          </a:prstGeom>
        </p:spPr>
      </p:pic>
      <p:pic>
        <p:nvPicPr>
          <p:cNvPr id="3" name="Imagen 2"/>
          <p:cNvPicPr>
            <a:picLocks noChangeAspect="1"/>
          </p:cNvPicPr>
          <p:nvPr/>
        </p:nvPicPr>
        <p:blipFill>
          <a:blip r:embed="rId5"/>
          <a:stretch>
            <a:fillRect/>
          </a:stretch>
        </p:blipFill>
        <p:spPr>
          <a:xfrm>
            <a:off x="329740" y="2132856"/>
            <a:ext cx="8618574" cy="3168352"/>
          </a:xfrm>
          <a:prstGeom prst="rect">
            <a:avLst/>
          </a:prstGeom>
        </p:spPr>
      </p:pic>
    </p:spTree>
    <p:extLst>
      <p:ext uri="{BB962C8B-B14F-4D97-AF65-F5344CB8AC3E}">
        <p14:creationId xmlns:p14="http://schemas.microsoft.com/office/powerpoint/2010/main" val="1821108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2" name="Imagen 1"/>
          <p:cNvPicPr>
            <a:picLocks noChangeAspect="1"/>
          </p:cNvPicPr>
          <p:nvPr/>
        </p:nvPicPr>
        <p:blipFill>
          <a:blip r:embed="rId4"/>
          <a:stretch>
            <a:fillRect/>
          </a:stretch>
        </p:blipFill>
        <p:spPr>
          <a:xfrm>
            <a:off x="1331640" y="1016579"/>
            <a:ext cx="6336704" cy="5409088"/>
          </a:xfrm>
          <a:prstGeom prst="rect">
            <a:avLst/>
          </a:prstGeom>
        </p:spPr>
      </p:pic>
      <p:pic>
        <p:nvPicPr>
          <p:cNvPr id="4" name="Imagen 3"/>
          <p:cNvPicPr>
            <a:picLocks noChangeAspect="1"/>
          </p:cNvPicPr>
          <p:nvPr/>
        </p:nvPicPr>
        <p:blipFill>
          <a:blip r:embed="rId5"/>
          <a:stretch>
            <a:fillRect/>
          </a:stretch>
        </p:blipFill>
        <p:spPr>
          <a:xfrm>
            <a:off x="8218647" y="56311"/>
            <a:ext cx="855006" cy="613023"/>
          </a:xfrm>
          <a:prstGeom prst="rect">
            <a:avLst/>
          </a:prstGeom>
        </p:spPr>
      </p:pic>
      <p:pic>
        <p:nvPicPr>
          <p:cNvPr id="7" name="Imagen 6"/>
          <p:cNvPicPr>
            <a:picLocks noChangeAspect="1"/>
          </p:cNvPicPr>
          <p:nvPr/>
        </p:nvPicPr>
        <p:blipFill>
          <a:blip r:embed="rId6"/>
          <a:stretch>
            <a:fillRect/>
          </a:stretch>
        </p:blipFill>
        <p:spPr>
          <a:xfrm>
            <a:off x="1404367" y="6295424"/>
            <a:ext cx="3095625" cy="333375"/>
          </a:xfrm>
          <a:prstGeom prst="rect">
            <a:avLst/>
          </a:prstGeom>
        </p:spPr>
      </p:pic>
    </p:spTree>
    <p:extLst>
      <p:ext uri="{BB962C8B-B14F-4D97-AF65-F5344CB8AC3E}">
        <p14:creationId xmlns:p14="http://schemas.microsoft.com/office/powerpoint/2010/main" val="2086711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467544" y="1772816"/>
            <a:ext cx="8357217" cy="3430201"/>
          </a:xfrm>
          <a:prstGeom prst="rect">
            <a:avLst/>
          </a:prstGeom>
        </p:spPr>
      </p:pic>
      <p:pic>
        <p:nvPicPr>
          <p:cNvPr id="9" name="Imagen 8"/>
          <p:cNvPicPr>
            <a:picLocks noChangeAspect="1"/>
          </p:cNvPicPr>
          <p:nvPr/>
        </p:nvPicPr>
        <p:blipFill>
          <a:blip r:embed="rId5"/>
          <a:stretch>
            <a:fillRect/>
          </a:stretch>
        </p:blipFill>
        <p:spPr>
          <a:xfrm>
            <a:off x="8100392" y="116472"/>
            <a:ext cx="853794" cy="696975"/>
          </a:xfrm>
          <a:prstGeom prst="rect">
            <a:avLst/>
          </a:prstGeom>
        </p:spPr>
      </p:pic>
    </p:spTree>
    <p:extLst>
      <p:ext uri="{BB962C8B-B14F-4D97-AF65-F5344CB8AC3E}">
        <p14:creationId xmlns:p14="http://schemas.microsoft.com/office/powerpoint/2010/main" val="20687936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9" name="Imagen 8"/>
          <p:cNvPicPr>
            <a:picLocks noChangeAspect="1"/>
          </p:cNvPicPr>
          <p:nvPr/>
        </p:nvPicPr>
        <p:blipFill>
          <a:blip r:embed="rId4"/>
          <a:stretch>
            <a:fillRect/>
          </a:stretch>
        </p:blipFill>
        <p:spPr>
          <a:xfrm>
            <a:off x="8100392" y="116472"/>
            <a:ext cx="853794" cy="696975"/>
          </a:xfrm>
          <a:prstGeom prst="rect">
            <a:avLst/>
          </a:prstGeom>
        </p:spPr>
      </p:pic>
      <p:pic>
        <p:nvPicPr>
          <p:cNvPr id="2" name="Imagen 1"/>
          <p:cNvPicPr>
            <a:picLocks noChangeAspect="1"/>
          </p:cNvPicPr>
          <p:nvPr/>
        </p:nvPicPr>
        <p:blipFill>
          <a:blip r:embed="rId5"/>
          <a:stretch>
            <a:fillRect/>
          </a:stretch>
        </p:blipFill>
        <p:spPr>
          <a:xfrm>
            <a:off x="1331640" y="1267510"/>
            <a:ext cx="6598423" cy="4178585"/>
          </a:xfrm>
          <a:prstGeom prst="rect">
            <a:avLst/>
          </a:prstGeom>
        </p:spPr>
      </p:pic>
      <p:pic>
        <p:nvPicPr>
          <p:cNvPr id="4" name="Imagen 3"/>
          <p:cNvPicPr>
            <a:picLocks noChangeAspect="1"/>
          </p:cNvPicPr>
          <p:nvPr/>
        </p:nvPicPr>
        <p:blipFill>
          <a:blip r:embed="rId6"/>
          <a:stretch>
            <a:fillRect/>
          </a:stretch>
        </p:blipFill>
        <p:spPr>
          <a:xfrm>
            <a:off x="1167412" y="5446095"/>
            <a:ext cx="6762651" cy="634395"/>
          </a:xfrm>
          <a:prstGeom prst="rect">
            <a:avLst/>
          </a:prstGeom>
        </p:spPr>
      </p:pic>
    </p:spTree>
    <p:extLst>
      <p:ext uri="{BB962C8B-B14F-4D97-AF65-F5344CB8AC3E}">
        <p14:creationId xmlns:p14="http://schemas.microsoft.com/office/powerpoint/2010/main" val="312243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2987824" y="103035"/>
            <a:ext cx="3487478" cy="710412"/>
          </a:xfrm>
          <a:prstGeom prst="rect">
            <a:avLst/>
          </a:prstGeom>
        </p:spPr>
      </p:pic>
      <p:pic>
        <p:nvPicPr>
          <p:cNvPr id="3" name="Imagen 2"/>
          <p:cNvPicPr>
            <a:picLocks noChangeAspect="1"/>
          </p:cNvPicPr>
          <p:nvPr/>
        </p:nvPicPr>
        <p:blipFill>
          <a:blip r:embed="rId4"/>
          <a:stretch>
            <a:fillRect/>
          </a:stretch>
        </p:blipFill>
        <p:spPr>
          <a:xfrm>
            <a:off x="362678" y="2492896"/>
            <a:ext cx="8525650" cy="2376264"/>
          </a:xfrm>
          <a:prstGeom prst="rect">
            <a:avLst/>
          </a:prstGeom>
        </p:spPr>
      </p:pic>
      <p:pic>
        <p:nvPicPr>
          <p:cNvPr id="7" name="Imagen 6"/>
          <p:cNvPicPr>
            <a:picLocks noChangeAspect="1"/>
          </p:cNvPicPr>
          <p:nvPr/>
        </p:nvPicPr>
        <p:blipFill>
          <a:blip r:embed="rId5"/>
          <a:stretch>
            <a:fillRect/>
          </a:stretch>
        </p:blipFill>
        <p:spPr>
          <a:xfrm>
            <a:off x="7935626" y="15328"/>
            <a:ext cx="1188871" cy="885826"/>
          </a:xfrm>
          <a:prstGeom prst="rect">
            <a:avLst/>
          </a:prstGeom>
        </p:spPr>
      </p:pic>
    </p:spTree>
    <p:extLst>
      <p:ext uri="{BB962C8B-B14F-4D97-AF65-F5344CB8AC3E}">
        <p14:creationId xmlns:p14="http://schemas.microsoft.com/office/powerpoint/2010/main" val="280826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1115616" y="1628800"/>
            <a:ext cx="7109622" cy="1448256"/>
          </a:xfrm>
          <a:prstGeom prst="rect">
            <a:avLst/>
          </a:prstGeom>
        </p:spPr>
      </p:pic>
      <p:pic>
        <p:nvPicPr>
          <p:cNvPr id="7" name="Imagen 6"/>
          <p:cNvPicPr>
            <a:picLocks noChangeAspect="1"/>
          </p:cNvPicPr>
          <p:nvPr/>
        </p:nvPicPr>
        <p:blipFill>
          <a:blip r:embed="rId4"/>
          <a:stretch>
            <a:fillRect/>
          </a:stretch>
        </p:blipFill>
        <p:spPr>
          <a:xfrm>
            <a:off x="7935626" y="15328"/>
            <a:ext cx="1188871" cy="885826"/>
          </a:xfrm>
          <a:prstGeom prst="rect">
            <a:avLst/>
          </a:prstGeom>
        </p:spPr>
      </p:pic>
      <p:pic>
        <p:nvPicPr>
          <p:cNvPr id="2" name="Imagen 1"/>
          <p:cNvPicPr>
            <a:picLocks noChangeAspect="1"/>
          </p:cNvPicPr>
          <p:nvPr/>
        </p:nvPicPr>
        <p:blipFill>
          <a:blip r:embed="rId5"/>
          <a:stretch>
            <a:fillRect/>
          </a:stretch>
        </p:blipFill>
        <p:spPr>
          <a:xfrm>
            <a:off x="722150" y="3681637"/>
            <a:ext cx="7896553" cy="2160240"/>
          </a:xfrm>
          <a:prstGeom prst="rect">
            <a:avLst/>
          </a:prstGeom>
        </p:spPr>
      </p:pic>
    </p:spTree>
    <p:extLst>
      <p:ext uri="{BB962C8B-B14F-4D97-AF65-F5344CB8AC3E}">
        <p14:creationId xmlns:p14="http://schemas.microsoft.com/office/powerpoint/2010/main" val="8404417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3347864" y="285086"/>
            <a:ext cx="3024336" cy="616068"/>
          </a:xfrm>
          <a:prstGeom prst="rect">
            <a:avLst/>
          </a:prstGeom>
        </p:spPr>
      </p:pic>
      <p:pic>
        <p:nvPicPr>
          <p:cNvPr id="3" name="Imagen 2"/>
          <p:cNvPicPr>
            <a:picLocks noChangeAspect="1"/>
          </p:cNvPicPr>
          <p:nvPr/>
        </p:nvPicPr>
        <p:blipFill>
          <a:blip r:embed="rId4"/>
          <a:stretch>
            <a:fillRect/>
          </a:stretch>
        </p:blipFill>
        <p:spPr>
          <a:xfrm>
            <a:off x="1475656" y="1320385"/>
            <a:ext cx="6264696" cy="4515309"/>
          </a:xfrm>
          <a:prstGeom prst="rect">
            <a:avLst/>
          </a:prstGeom>
        </p:spPr>
      </p:pic>
      <p:pic>
        <p:nvPicPr>
          <p:cNvPr id="4" name="Imagen 3"/>
          <p:cNvPicPr>
            <a:picLocks noChangeAspect="1"/>
          </p:cNvPicPr>
          <p:nvPr/>
        </p:nvPicPr>
        <p:blipFill>
          <a:blip r:embed="rId5"/>
          <a:stretch>
            <a:fillRect/>
          </a:stretch>
        </p:blipFill>
        <p:spPr>
          <a:xfrm>
            <a:off x="7956376" y="109272"/>
            <a:ext cx="1100507" cy="747514"/>
          </a:xfrm>
          <a:prstGeom prst="rect">
            <a:avLst/>
          </a:prstGeom>
        </p:spPr>
      </p:pic>
      <p:pic>
        <p:nvPicPr>
          <p:cNvPr id="9" name="Imagen 8"/>
          <p:cNvPicPr>
            <a:picLocks noChangeAspect="1"/>
          </p:cNvPicPr>
          <p:nvPr/>
        </p:nvPicPr>
        <p:blipFill>
          <a:blip r:embed="rId6"/>
          <a:stretch>
            <a:fillRect/>
          </a:stretch>
        </p:blipFill>
        <p:spPr>
          <a:xfrm>
            <a:off x="2154035" y="5904741"/>
            <a:ext cx="5029200" cy="933450"/>
          </a:xfrm>
          <a:prstGeom prst="rect">
            <a:avLst/>
          </a:prstGeom>
        </p:spPr>
      </p:pic>
    </p:spTree>
    <p:extLst>
      <p:ext uri="{BB962C8B-B14F-4D97-AF65-F5344CB8AC3E}">
        <p14:creationId xmlns:p14="http://schemas.microsoft.com/office/powerpoint/2010/main" val="36562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sz="2800" dirty="0" smtClean="0"/>
              <a:t>¿qué es el </a:t>
            </a:r>
            <a:r>
              <a:rPr lang="es-PE" sz="2800" dirty="0" smtClean="0">
                <a:solidFill>
                  <a:srgbClr val="FF0000"/>
                </a:solidFill>
              </a:rPr>
              <a:t>proyecto crítico</a:t>
            </a:r>
            <a:r>
              <a:rPr lang="es-PE" sz="2800" dirty="0"/>
              <a:t>?</a:t>
            </a:r>
            <a:endParaRPr lang="es-PE" sz="2800" dirty="0" smtClean="0"/>
          </a:p>
          <a:p>
            <a:pPr marL="0" indent="0">
              <a:buNone/>
            </a:pPr>
            <a:endParaRPr lang="es-PE" sz="2800" dirty="0"/>
          </a:p>
          <a:p>
            <a:pPr marL="0" indent="0">
              <a:buNone/>
            </a:pPr>
            <a:r>
              <a:rPr lang="es-PE" sz="2800" dirty="0" smtClean="0"/>
              <a:t>			</a:t>
            </a:r>
            <a:endParaRPr lang="es-PE" sz="2800" dirty="0"/>
          </a:p>
        </p:txBody>
      </p:sp>
      <p:sp>
        <p:nvSpPr>
          <p:cNvPr id="6" name="Marcador de contenido 2"/>
          <p:cNvSpPr txBox="1">
            <a:spLocks/>
          </p:cNvSpPr>
          <p:nvPr/>
        </p:nvSpPr>
        <p:spPr>
          <a:xfrm>
            <a:off x="611560" y="404664"/>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sz="2400" dirty="0" smtClean="0">
                <a:solidFill>
                  <a:srgbClr val="FF0000"/>
                </a:solidFill>
              </a:rPr>
              <a:t>Distinguir </a:t>
            </a:r>
            <a:r>
              <a:rPr lang="es-PE" sz="2400" dirty="0">
                <a:solidFill>
                  <a:srgbClr val="FF0000"/>
                </a:solidFill>
              </a:rPr>
              <a:t>el </a:t>
            </a:r>
            <a:r>
              <a:rPr lang="es-PE" sz="2400" b="1" u="sng" dirty="0">
                <a:solidFill>
                  <a:srgbClr val="FF0000"/>
                </a:solidFill>
              </a:rPr>
              <a:t>uso teórico</a:t>
            </a:r>
            <a:r>
              <a:rPr lang="es-PE" sz="2400" dirty="0">
                <a:solidFill>
                  <a:srgbClr val="FF0000"/>
                </a:solidFill>
              </a:rPr>
              <a:t> de la razón y el </a:t>
            </a:r>
            <a:r>
              <a:rPr lang="es-PE" sz="2400" b="1" u="sng" dirty="0">
                <a:solidFill>
                  <a:srgbClr val="FF0000"/>
                </a:solidFill>
              </a:rPr>
              <a:t>uso práctico</a:t>
            </a:r>
            <a:r>
              <a:rPr lang="es-PE" sz="2400" dirty="0">
                <a:solidFill>
                  <a:srgbClr val="FF0000"/>
                </a:solidFill>
              </a:rPr>
              <a:t> de la </a:t>
            </a:r>
            <a:r>
              <a:rPr lang="es-PE" sz="2400" dirty="0" smtClean="0">
                <a:solidFill>
                  <a:srgbClr val="FF0000"/>
                </a:solidFill>
              </a:rPr>
              <a:t>razón</a:t>
            </a:r>
          </a:p>
          <a:p>
            <a:pPr marL="0" indent="0">
              <a:buNone/>
            </a:pPr>
            <a:endParaRPr lang="es-PE" dirty="0" smtClean="0">
              <a:solidFill>
                <a:srgbClr val="FF0000"/>
              </a:solidFill>
            </a:endParaRPr>
          </a:p>
          <a:p>
            <a:pPr marL="0" indent="0">
              <a:buNone/>
            </a:pPr>
            <a:r>
              <a:rPr lang="es-PE" sz="2400" dirty="0" smtClean="0">
                <a:solidFill>
                  <a:schemeClr val="accent3"/>
                </a:solidFill>
              </a:rPr>
              <a:t>Dos esferas de la razón: Uso Teórico de la razón. </a:t>
            </a:r>
            <a:endParaRPr lang="es-PE" sz="2400" dirty="0">
              <a:solidFill>
                <a:schemeClr val="accent3"/>
              </a:solidFill>
            </a:endParaRPr>
          </a:p>
          <a:p>
            <a:pPr marL="0" indent="0">
              <a:buNone/>
            </a:pPr>
            <a:endParaRPr lang="es-PE" sz="2000" dirty="0" smtClean="0">
              <a:solidFill>
                <a:schemeClr val="bg1">
                  <a:lumMod val="65000"/>
                </a:schemeClr>
              </a:solidFill>
            </a:endParaRPr>
          </a:p>
          <a:p>
            <a:r>
              <a:rPr lang="es-PE" sz="2000" dirty="0" smtClean="0">
                <a:solidFill>
                  <a:schemeClr val="bg1">
                    <a:lumMod val="65000"/>
                  </a:schemeClr>
                </a:solidFill>
              </a:rPr>
              <a:t>Se ocupa del conocimiento, sus límites y naturaleza. </a:t>
            </a:r>
          </a:p>
          <a:p>
            <a:r>
              <a:rPr lang="es-PE" sz="2000" dirty="0" smtClean="0">
                <a:solidFill>
                  <a:schemeClr val="bg1">
                    <a:lumMod val="65000"/>
                  </a:schemeClr>
                </a:solidFill>
              </a:rPr>
              <a:t>Delimita las condiciones y alcances del conocimiento humano. </a:t>
            </a:r>
          </a:p>
          <a:p>
            <a:r>
              <a:rPr lang="es-PE" sz="2000" dirty="0" smtClean="0">
                <a:solidFill>
                  <a:schemeClr val="bg1">
                    <a:lumMod val="65000"/>
                  </a:schemeClr>
                </a:solidFill>
              </a:rPr>
              <a:t>Determina la manera en que los juicios sintéticos a priori son posibles, y por lo tanto,  cómo una “metafísica crítica” es posible. </a:t>
            </a:r>
          </a:p>
          <a:p>
            <a:r>
              <a:rPr lang="es-PE" sz="2000" dirty="0" smtClean="0">
                <a:solidFill>
                  <a:schemeClr val="bg1">
                    <a:lumMod val="65000"/>
                  </a:schemeClr>
                </a:solidFill>
              </a:rPr>
              <a:t>Se refiere  a la experiencia y al mundo fenoménico.</a:t>
            </a:r>
          </a:p>
          <a:p>
            <a:r>
              <a:rPr lang="es-PE" sz="2000" dirty="0" smtClean="0">
                <a:solidFill>
                  <a:schemeClr val="bg1">
                    <a:lumMod val="65000"/>
                  </a:schemeClr>
                </a:solidFill>
              </a:rPr>
              <a:t>Matemáticas y física: tratan con fenómenos observables y medibles.</a:t>
            </a:r>
          </a:p>
          <a:p>
            <a:r>
              <a:rPr lang="es-PE" sz="2000" dirty="0" smtClean="0">
                <a:solidFill>
                  <a:schemeClr val="bg1">
                    <a:lumMod val="65000"/>
                  </a:schemeClr>
                </a:solidFill>
              </a:rPr>
              <a:t>En su aplicación (“involuntaria”) se parte de la experiencia y data sensorial percibida. Luego las categorías del entendimiento estructuran y organizan los datos de la experiencia.</a:t>
            </a:r>
          </a:p>
          <a:p>
            <a:r>
              <a:rPr lang="es-PE" sz="2000" dirty="0" smtClean="0">
                <a:solidFill>
                  <a:schemeClr val="bg1">
                    <a:lumMod val="65000"/>
                  </a:schemeClr>
                </a:solidFill>
              </a:rPr>
              <a:t>No puede acceder a la cosa en sí. Nuestro conocimiento está limitado por nuestras formas puras de percepción. </a:t>
            </a:r>
            <a:endParaRPr lang="es-PE" dirty="0">
              <a:solidFill>
                <a:srgbClr val="FF0000"/>
              </a:solidFill>
            </a:endParaRPr>
          </a:p>
        </p:txBody>
      </p:sp>
    </p:spTree>
    <p:extLst>
      <p:ext uri="{BB962C8B-B14F-4D97-AF65-F5344CB8AC3E}">
        <p14:creationId xmlns:p14="http://schemas.microsoft.com/office/powerpoint/2010/main" val="27681640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3347864" y="285086"/>
            <a:ext cx="3024336" cy="616068"/>
          </a:xfrm>
          <a:prstGeom prst="rect">
            <a:avLst/>
          </a:prstGeom>
        </p:spPr>
      </p:pic>
      <p:pic>
        <p:nvPicPr>
          <p:cNvPr id="2" name="Imagen 1"/>
          <p:cNvPicPr>
            <a:picLocks noChangeAspect="1"/>
          </p:cNvPicPr>
          <p:nvPr/>
        </p:nvPicPr>
        <p:blipFill>
          <a:blip r:embed="rId4"/>
          <a:stretch>
            <a:fillRect/>
          </a:stretch>
        </p:blipFill>
        <p:spPr>
          <a:xfrm>
            <a:off x="329740" y="1844824"/>
            <a:ext cx="8493172" cy="3384376"/>
          </a:xfrm>
          <a:prstGeom prst="rect">
            <a:avLst/>
          </a:prstGeom>
        </p:spPr>
      </p:pic>
      <p:pic>
        <p:nvPicPr>
          <p:cNvPr id="7" name="Imagen 6"/>
          <p:cNvPicPr>
            <a:picLocks noChangeAspect="1"/>
          </p:cNvPicPr>
          <p:nvPr/>
        </p:nvPicPr>
        <p:blipFill>
          <a:blip r:embed="rId5"/>
          <a:stretch>
            <a:fillRect/>
          </a:stretch>
        </p:blipFill>
        <p:spPr>
          <a:xfrm>
            <a:off x="7855871" y="81836"/>
            <a:ext cx="1047217" cy="829047"/>
          </a:xfrm>
          <a:prstGeom prst="rect">
            <a:avLst/>
          </a:prstGeom>
        </p:spPr>
      </p:pic>
    </p:spTree>
    <p:extLst>
      <p:ext uri="{BB962C8B-B14F-4D97-AF65-F5344CB8AC3E}">
        <p14:creationId xmlns:p14="http://schemas.microsoft.com/office/powerpoint/2010/main" val="503161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a:picLocks noChangeAspect="1"/>
          </p:cNvPicPr>
          <p:nvPr/>
        </p:nvPicPr>
        <p:blipFill>
          <a:blip r:embed="rId3"/>
          <a:stretch>
            <a:fillRect/>
          </a:stretch>
        </p:blipFill>
        <p:spPr>
          <a:xfrm>
            <a:off x="3347864" y="285086"/>
            <a:ext cx="3024336" cy="616068"/>
          </a:xfrm>
          <a:prstGeom prst="rect">
            <a:avLst/>
          </a:prstGeom>
        </p:spPr>
      </p:pic>
      <p:pic>
        <p:nvPicPr>
          <p:cNvPr id="3" name="Imagen 2"/>
          <p:cNvPicPr>
            <a:picLocks noChangeAspect="1"/>
          </p:cNvPicPr>
          <p:nvPr/>
        </p:nvPicPr>
        <p:blipFill>
          <a:blip r:embed="rId4"/>
          <a:stretch>
            <a:fillRect/>
          </a:stretch>
        </p:blipFill>
        <p:spPr>
          <a:xfrm>
            <a:off x="351088" y="2060848"/>
            <a:ext cx="8313047" cy="3024336"/>
          </a:xfrm>
          <a:prstGeom prst="rect">
            <a:avLst/>
          </a:prstGeom>
        </p:spPr>
      </p:pic>
      <p:pic>
        <p:nvPicPr>
          <p:cNvPr id="4" name="Imagen 3"/>
          <p:cNvPicPr>
            <a:picLocks noChangeAspect="1"/>
          </p:cNvPicPr>
          <p:nvPr/>
        </p:nvPicPr>
        <p:blipFill>
          <a:blip r:embed="rId5"/>
          <a:stretch>
            <a:fillRect/>
          </a:stretch>
        </p:blipFill>
        <p:spPr>
          <a:xfrm>
            <a:off x="7661613" y="100461"/>
            <a:ext cx="1241475" cy="912104"/>
          </a:xfrm>
          <a:prstGeom prst="rect">
            <a:avLst/>
          </a:prstGeom>
        </p:spPr>
      </p:pic>
    </p:spTree>
    <p:extLst>
      <p:ext uri="{BB962C8B-B14F-4D97-AF65-F5344CB8AC3E}">
        <p14:creationId xmlns:p14="http://schemas.microsoft.com/office/powerpoint/2010/main" val="13571910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9740" y="81836"/>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816976" y="1988840"/>
            <a:ext cx="7450807" cy="4790750"/>
          </a:xfrm>
          <a:prstGeom prst="rect">
            <a:avLst/>
          </a:prstGeom>
        </p:spPr>
      </p:pic>
      <p:pic>
        <p:nvPicPr>
          <p:cNvPr id="7" name="Imagen 6"/>
          <p:cNvPicPr>
            <a:picLocks noChangeAspect="1"/>
          </p:cNvPicPr>
          <p:nvPr/>
        </p:nvPicPr>
        <p:blipFill>
          <a:blip r:embed="rId4"/>
          <a:stretch>
            <a:fillRect/>
          </a:stretch>
        </p:blipFill>
        <p:spPr>
          <a:xfrm>
            <a:off x="7681335" y="81837"/>
            <a:ext cx="1439049" cy="976498"/>
          </a:xfrm>
          <a:prstGeom prst="rect">
            <a:avLst/>
          </a:prstGeom>
        </p:spPr>
      </p:pic>
      <p:pic>
        <p:nvPicPr>
          <p:cNvPr id="9" name="Imagen 8"/>
          <p:cNvPicPr>
            <a:picLocks noChangeAspect="1"/>
          </p:cNvPicPr>
          <p:nvPr/>
        </p:nvPicPr>
        <p:blipFill>
          <a:blip r:embed="rId5"/>
          <a:stretch>
            <a:fillRect/>
          </a:stretch>
        </p:blipFill>
        <p:spPr>
          <a:xfrm>
            <a:off x="2410999" y="812071"/>
            <a:ext cx="4238625" cy="1000125"/>
          </a:xfrm>
          <a:prstGeom prst="rect">
            <a:avLst/>
          </a:prstGeom>
        </p:spPr>
      </p:pic>
    </p:spTree>
    <p:extLst>
      <p:ext uri="{BB962C8B-B14F-4D97-AF65-F5344CB8AC3E}">
        <p14:creationId xmlns:p14="http://schemas.microsoft.com/office/powerpoint/2010/main" val="12069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sz="2800" dirty="0" smtClean="0"/>
              <a:t>¿qué es el </a:t>
            </a:r>
            <a:r>
              <a:rPr lang="es-PE" sz="2800" dirty="0" smtClean="0">
                <a:solidFill>
                  <a:srgbClr val="FF0000"/>
                </a:solidFill>
              </a:rPr>
              <a:t>proyecto crítico</a:t>
            </a:r>
            <a:r>
              <a:rPr lang="es-PE" sz="2800" dirty="0"/>
              <a:t>?</a:t>
            </a:r>
            <a:endParaRPr lang="es-PE" sz="2800" dirty="0" smtClean="0"/>
          </a:p>
          <a:p>
            <a:pPr marL="0" indent="0">
              <a:buNone/>
            </a:pPr>
            <a:endParaRPr lang="es-PE" sz="2800" dirty="0"/>
          </a:p>
          <a:p>
            <a:pPr marL="0" indent="0">
              <a:buNone/>
            </a:pPr>
            <a:r>
              <a:rPr lang="es-PE" sz="2800" dirty="0" smtClean="0"/>
              <a:t>			</a:t>
            </a:r>
            <a:endParaRPr lang="es-PE" sz="2800" dirty="0"/>
          </a:p>
        </p:txBody>
      </p:sp>
      <p:sp>
        <p:nvSpPr>
          <p:cNvPr id="6" name="Marcador de contenido 2"/>
          <p:cNvSpPr txBox="1">
            <a:spLocks/>
          </p:cNvSpPr>
          <p:nvPr/>
        </p:nvSpPr>
        <p:spPr>
          <a:xfrm>
            <a:off x="611560" y="404664"/>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sz="2400" dirty="0" smtClean="0">
                <a:solidFill>
                  <a:srgbClr val="FF0000"/>
                </a:solidFill>
              </a:rPr>
              <a:t>Distinguir </a:t>
            </a:r>
            <a:r>
              <a:rPr lang="es-PE" sz="2400" dirty="0">
                <a:solidFill>
                  <a:srgbClr val="FF0000"/>
                </a:solidFill>
              </a:rPr>
              <a:t>el </a:t>
            </a:r>
            <a:r>
              <a:rPr lang="es-PE" sz="2400" b="1" u="sng" dirty="0">
                <a:solidFill>
                  <a:srgbClr val="FF0000"/>
                </a:solidFill>
              </a:rPr>
              <a:t>uso teórico</a:t>
            </a:r>
            <a:r>
              <a:rPr lang="es-PE" sz="2400" dirty="0">
                <a:solidFill>
                  <a:srgbClr val="FF0000"/>
                </a:solidFill>
              </a:rPr>
              <a:t> de la razón y el </a:t>
            </a:r>
            <a:r>
              <a:rPr lang="es-PE" sz="2400" b="1" u="sng" dirty="0">
                <a:solidFill>
                  <a:srgbClr val="FF0000"/>
                </a:solidFill>
              </a:rPr>
              <a:t>uso práctico</a:t>
            </a:r>
            <a:r>
              <a:rPr lang="es-PE" sz="2400" dirty="0">
                <a:solidFill>
                  <a:srgbClr val="FF0000"/>
                </a:solidFill>
              </a:rPr>
              <a:t> de la </a:t>
            </a:r>
            <a:r>
              <a:rPr lang="es-PE" sz="2400" dirty="0" smtClean="0">
                <a:solidFill>
                  <a:srgbClr val="FF0000"/>
                </a:solidFill>
              </a:rPr>
              <a:t>razón</a:t>
            </a:r>
          </a:p>
          <a:p>
            <a:pPr marL="0" indent="0">
              <a:buNone/>
            </a:pPr>
            <a:endParaRPr lang="es-PE" dirty="0" smtClean="0">
              <a:solidFill>
                <a:srgbClr val="FF0000"/>
              </a:solidFill>
            </a:endParaRPr>
          </a:p>
          <a:p>
            <a:pPr marL="0" indent="0">
              <a:buNone/>
            </a:pPr>
            <a:r>
              <a:rPr lang="es-PE" sz="2400" dirty="0" smtClean="0">
                <a:solidFill>
                  <a:schemeClr val="accent3"/>
                </a:solidFill>
              </a:rPr>
              <a:t>Dos esferas de la razón: Uso Práctico de la razón. </a:t>
            </a:r>
            <a:endParaRPr lang="es-PE" sz="2400" dirty="0">
              <a:solidFill>
                <a:schemeClr val="accent3"/>
              </a:solidFill>
            </a:endParaRPr>
          </a:p>
          <a:p>
            <a:pPr marL="0" indent="0">
              <a:buNone/>
            </a:pPr>
            <a:endParaRPr lang="es-PE" sz="2000" dirty="0" smtClean="0">
              <a:solidFill>
                <a:schemeClr val="bg1">
                  <a:lumMod val="65000"/>
                </a:schemeClr>
              </a:solidFill>
            </a:endParaRPr>
          </a:p>
          <a:p>
            <a:r>
              <a:rPr lang="es-PE" sz="2000" dirty="0" smtClean="0">
                <a:solidFill>
                  <a:schemeClr val="bg1">
                    <a:lumMod val="65000"/>
                  </a:schemeClr>
                </a:solidFill>
              </a:rPr>
              <a:t>Se ocupa de la acción moral y cómo debemos comportarnos: el “deber ser”. (Deontología)</a:t>
            </a:r>
          </a:p>
          <a:p>
            <a:r>
              <a:rPr lang="es-PE" sz="2000" dirty="0" smtClean="0">
                <a:solidFill>
                  <a:schemeClr val="bg1">
                    <a:lumMod val="65000"/>
                  </a:schemeClr>
                </a:solidFill>
              </a:rPr>
              <a:t>Investiga las condiciones y principios de la acción moral.</a:t>
            </a:r>
          </a:p>
          <a:p>
            <a:r>
              <a:rPr lang="es-PE" sz="2000" dirty="0" smtClean="0">
                <a:solidFill>
                  <a:schemeClr val="bg1">
                    <a:lumMod val="65000"/>
                  </a:schemeClr>
                </a:solidFill>
              </a:rPr>
              <a:t>Determina cómo establecer principios éticos universales. (Imperativo categórico = </a:t>
            </a:r>
            <a:r>
              <a:rPr lang="es-PE" sz="2000" dirty="0"/>
              <a:t>"Obra solo según aquella máxima por la cual puedas querer que al mismo tiempo se convierta en ley universal".</a:t>
            </a:r>
            <a:r>
              <a:rPr lang="es-PE" sz="2000" dirty="0" smtClean="0">
                <a:solidFill>
                  <a:schemeClr val="bg1">
                    <a:lumMod val="65000"/>
                  </a:schemeClr>
                </a:solidFill>
              </a:rPr>
              <a:t>)</a:t>
            </a:r>
          </a:p>
          <a:p>
            <a:r>
              <a:rPr lang="es-PE" sz="2000" dirty="0" smtClean="0">
                <a:solidFill>
                  <a:schemeClr val="bg1">
                    <a:lumMod val="65000"/>
                  </a:schemeClr>
                </a:solidFill>
              </a:rPr>
              <a:t>Voluntad y acción humana: mundo moral.</a:t>
            </a:r>
          </a:p>
          <a:p>
            <a:r>
              <a:rPr lang="es-PE" sz="2000" dirty="0" smtClean="0">
                <a:solidFill>
                  <a:schemeClr val="bg1">
                    <a:lumMod val="65000"/>
                  </a:schemeClr>
                </a:solidFill>
              </a:rPr>
              <a:t>Principios normativos: cómo deberíamos actuar: moral + derecho = política.</a:t>
            </a:r>
          </a:p>
          <a:p>
            <a:r>
              <a:rPr lang="es-PE" sz="2000" dirty="0" smtClean="0">
                <a:solidFill>
                  <a:schemeClr val="bg1">
                    <a:lumMod val="65000"/>
                  </a:schemeClr>
                </a:solidFill>
              </a:rPr>
              <a:t>Autonomía de la voluntad = auto-legislación y libertad, conforme a la razón.</a:t>
            </a:r>
          </a:p>
          <a:p>
            <a:r>
              <a:rPr lang="es-PE" sz="2000" dirty="0" smtClean="0">
                <a:solidFill>
                  <a:schemeClr val="bg1">
                    <a:lumMod val="65000"/>
                  </a:schemeClr>
                </a:solidFill>
              </a:rPr>
              <a:t>Instituciones humanas = fruto de la voluntad racional no trascendental.</a:t>
            </a:r>
          </a:p>
          <a:p>
            <a:r>
              <a:rPr lang="es-PE" sz="2000" dirty="0" smtClean="0">
                <a:solidFill>
                  <a:schemeClr val="bg1">
                    <a:lumMod val="65000"/>
                  </a:schemeClr>
                </a:solidFill>
              </a:rPr>
              <a:t>Historia, Moral, Derecho, Política, Educación</a:t>
            </a:r>
            <a:r>
              <a:rPr lang="es-PE" sz="2000" dirty="0" smtClean="0">
                <a:solidFill>
                  <a:schemeClr val="bg1">
                    <a:lumMod val="65000"/>
                  </a:schemeClr>
                </a:solidFill>
              </a:rPr>
              <a:t>, Religión, </a:t>
            </a:r>
            <a:r>
              <a:rPr lang="es-PE" sz="2000" dirty="0" smtClean="0">
                <a:solidFill>
                  <a:schemeClr val="bg1">
                    <a:lumMod val="65000"/>
                  </a:schemeClr>
                </a:solidFill>
              </a:rPr>
              <a:t>etc.</a:t>
            </a:r>
          </a:p>
          <a:p>
            <a:endParaRPr lang="es-PE" dirty="0">
              <a:solidFill>
                <a:srgbClr val="FF0000"/>
              </a:solidFill>
            </a:endParaRPr>
          </a:p>
        </p:txBody>
      </p:sp>
    </p:spTree>
    <p:extLst>
      <p:ext uri="{BB962C8B-B14F-4D97-AF65-F5344CB8AC3E}">
        <p14:creationId xmlns:p14="http://schemas.microsoft.com/office/powerpoint/2010/main" val="401675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smtClean="0"/>
              <a:t>Criticar la razón por la razón misma para establecer los </a:t>
            </a:r>
            <a:r>
              <a:rPr lang="es-PE" b="1" u="sng" dirty="0" smtClean="0">
                <a:solidFill>
                  <a:srgbClr val="FF0000"/>
                </a:solidFill>
              </a:rPr>
              <a:t>límites del conocimiento </a:t>
            </a:r>
            <a:r>
              <a:rPr lang="es-PE" dirty="0" smtClean="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smtClean="0"/>
              <a:t>Establecer </a:t>
            </a:r>
            <a:r>
              <a:rPr lang="es-PE" b="1" u="sng" dirty="0" smtClean="0"/>
              <a:t>formas puras de conocimiento </a:t>
            </a:r>
            <a:r>
              <a:rPr lang="es-PE" dirty="0" smtClean="0"/>
              <a:t>(a priori)</a:t>
            </a:r>
          </a:p>
          <a:p>
            <a:pPr marL="514350" indent="-514350">
              <a:buFont typeface="Arial" pitchFamily="34" charset="0"/>
              <a:buAutoNum type="arabicPeriod"/>
            </a:pPr>
            <a:r>
              <a:rPr lang="es-PE" dirty="0" smtClean="0"/>
              <a:t>Establecer tipos de </a:t>
            </a:r>
            <a:r>
              <a:rPr lang="es-PE" b="1" u="sng" dirty="0" smtClean="0"/>
              <a:t>juicios</a:t>
            </a:r>
          </a:p>
          <a:p>
            <a:pPr marL="514350" indent="-514350">
              <a:buFont typeface="Arial" pitchFamily="34" charset="0"/>
              <a:buAutoNum type="arabicPeriod"/>
            </a:pPr>
            <a:r>
              <a:rPr lang="es-PE" b="1" u="sng" dirty="0" smtClean="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endParaRPr lang="es-PE" dirty="0">
              <a:solidFill>
                <a:srgbClr val="FF0000"/>
              </a:solidFill>
            </a:endParaRPr>
          </a:p>
        </p:txBody>
      </p:sp>
    </p:spTree>
    <p:extLst>
      <p:ext uri="{BB962C8B-B14F-4D97-AF65-F5344CB8AC3E}">
        <p14:creationId xmlns:p14="http://schemas.microsoft.com/office/powerpoint/2010/main" val="347254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7544" y="548680"/>
            <a:ext cx="8229600" cy="4525963"/>
          </a:xfrm>
        </p:spPr>
        <p:txBody>
          <a:bodyPr/>
          <a:lstStyle/>
          <a:p>
            <a:pPr marL="0" indent="0">
              <a:buNone/>
            </a:pPr>
            <a:r>
              <a:rPr lang="es-PE" dirty="0" smtClean="0"/>
              <a:t> “</a:t>
            </a:r>
            <a:r>
              <a:rPr lang="es-PE" dirty="0"/>
              <a:t>E</a:t>
            </a:r>
            <a:r>
              <a:rPr lang="es-PE" dirty="0" smtClean="0"/>
              <a:t>l otro lado” del </a:t>
            </a:r>
            <a:r>
              <a:rPr lang="es-PE" dirty="0" smtClean="0">
                <a:solidFill>
                  <a:srgbClr val="FF0000"/>
                </a:solidFill>
              </a:rPr>
              <a:t>proyecto crítico</a:t>
            </a:r>
            <a:r>
              <a:rPr lang="es-PE" dirty="0" smtClean="0"/>
              <a:t>: </a:t>
            </a:r>
          </a:p>
          <a:p>
            <a:endParaRPr lang="es-PE" dirty="0"/>
          </a:p>
          <a:p>
            <a:pPr marL="0" indent="0">
              <a:buNone/>
            </a:pPr>
            <a:r>
              <a:rPr lang="es-PE" dirty="0" smtClean="0"/>
              <a:t>	pensar crítico = pensar por uno mismo</a:t>
            </a:r>
          </a:p>
          <a:p>
            <a:pPr marL="0" indent="0">
              <a:buNone/>
            </a:pPr>
            <a:endParaRPr lang="es-PE" dirty="0"/>
          </a:p>
        </p:txBody>
      </p:sp>
      <p:pic>
        <p:nvPicPr>
          <p:cNvPr id="4" name="Imagen 3"/>
          <p:cNvPicPr>
            <a:picLocks noChangeAspect="1"/>
          </p:cNvPicPr>
          <p:nvPr/>
        </p:nvPicPr>
        <p:blipFill>
          <a:blip r:embed="rId2"/>
          <a:stretch>
            <a:fillRect/>
          </a:stretch>
        </p:blipFill>
        <p:spPr>
          <a:xfrm>
            <a:off x="467544" y="2811661"/>
            <a:ext cx="8248344" cy="3672408"/>
          </a:xfrm>
          <a:prstGeom prst="rect">
            <a:avLst/>
          </a:prstGeom>
        </p:spPr>
      </p:pic>
    </p:spTree>
    <p:extLst>
      <p:ext uri="{BB962C8B-B14F-4D97-AF65-F5344CB8AC3E}">
        <p14:creationId xmlns:p14="http://schemas.microsoft.com/office/powerpoint/2010/main" val="2450335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484784"/>
            <a:ext cx="9144000" cy="3600400"/>
          </a:xfrm>
          <a:prstGeom prst="rect">
            <a:avLst/>
          </a:prstGeom>
        </p:spPr>
      </p:pic>
      <p:sp>
        <p:nvSpPr>
          <p:cNvPr id="2" name="CuadroTexto 1"/>
          <p:cNvSpPr txBox="1"/>
          <p:nvPr/>
        </p:nvSpPr>
        <p:spPr>
          <a:xfrm>
            <a:off x="683568" y="404664"/>
            <a:ext cx="8136904" cy="646331"/>
          </a:xfrm>
          <a:prstGeom prst="rect">
            <a:avLst/>
          </a:prstGeom>
          <a:noFill/>
        </p:spPr>
        <p:txBody>
          <a:bodyPr wrap="square" rtlCol="0">
            <a:spAutoFit/>
          </a:bodyPr>
          <a:lstStyle/>
          <a:p>
            <a:r>
              <a:rPr lang="es-PE" dirty="0" smtClean="0"/>
              <a:t>Video Recomendado: </a:t>
            </a:r>
          </a:p>
          <a:p>
            <a:r>
              <a:rPr lang="es-PE" dirty="0" smtClean="0"/>
              <a:t>https</a:t>
            </a:r>
            <a:r>
              <a:rPr lang="es-PE" dirty="0"/>
              <a:t>://www.youtube.com/watch?v=NeIqEMcxM5c&amp;ab_channel=TuercasyTornillos</a:t>
            </a:r>
          </a:p>
        </p:txBody>
      </p:sp>
    </p:spTree>
    <p:extLst>
      <p:ext uri="{BB962C8B-B14F-4D97-AF65-F5344CB8AC3E}">
        <p14:creationId xmlns:p14="http://schemas.microsoft.com/office/powerpoint/2010/main" val="1465212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916832"/>
            <a:ext cx="9123851" cy="3014488"/>
          </a:xfrm>
          <a:prstGeom prst="rect">
            <a:avLst/>
          </a:prstGeom>
        </p:spPr>
      </p:pic>
    </p:spTree>
    <p:extLst>
      <p:ext uri="{BB962C8B-B14F-4D97-AF65-F5344CB8AC3E}">
        <p14:creationId xmlns:p14="http://schemas.microsoft.com/office/powerpoint/2010/main" val="361350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7753" y="0"/>
            <a:ext cx="9136247" cy="6858000"/>
          </a:xfrm>
          <a:prstGeom prst="rect">
            <a:avLst/>
          </a:prstGeom>
        </p:spPr>
      </p:pic>
    </p:spTree>
    <p:extLst>
      <p:ext uri="{BB962C8B-B14F-4D97-AF65-F5344CB8AC3E}">
        <p14:creationId xmlns:p14="http://schemas.microsoft.com/office/powerpoint/2010/main" val="282679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568" y="28419"/>
            <a:ext cx="8229600" cy="1143000"/>
          </a:xfrm>
        </p:spPr>
        <p:txBody>
          <a:bodyPr>
            <a:normAutofit fontScale="90000"/>
          </a:bodyPr>
          <a:lstStyle/>
          <a:p>
            <a:r>
              <a:rPr lang="es-PE" dirty="0">
                <a:solidFill>
                  <a:srgbClr val="FF0000"/>
                </a:solidFill>
              </a:rPr>
              <a:t>Filosofía Trascendental</a:t>
            </a:r>
            <a:br>
              <a:rPr lang="es-PE" dirty="0">
                <a:solidFill>
                  <a:srgbClr val="FF0000"/>
                </a:solidFill>
              </a:rPr>
            </a:br>
            <a:endParaRPr lang="es-PE" dirty="0"/>
          </a:p>
        </p:txBody>
      </p:sp>
      <p:sp>
        <p:nvSpPr>
          <p:cNvPr id="3" name="Marcador de contenido 2"/>
          <p:cNvSpPr>
            <a:spLocks noGrp="1"/>
          </p:cNvSpPr>
          <p:nvPr>
            <p:ph idx="1"/>
          </p:nvPr>
        </p:nvSpPr>
        <p:spPr>
          <a:xfrm>
            <a:off x="457200" y="980728"/>
            <a:ext cx="8229600" cy="5760640"/>
          </a:xfrm>
        </p:spPr>
        <p:txBody>
          <a:bodyPr>
            <a:normAutofit fontScale="55000" lnSpcReduction="20000"/>
          </a:bodyPr>
          <a:lstStyle/>
          <a:p>
            <a:pPr marL="0" lvl="1" indent="0">
              <a:buNone/>
            </a:pPr>
            <a:r>
              <a:rPr lang="es-PE" dirty="0" smtClean="0">
                <a:solidFill>
                  <a:schemeClr val="accent6">
                    <a:lumMod val="75000"/>
                  </a:schemeClr>
                </a:solidFill>
              </a:rPr>
              <a:t>A. Doctrina </a:t>
            </a:r>
            <a:r>
              <a:rPr lang="es-PE" dirty="0">
                <a:solidFill>
                  <a:schemeClr val="accent6">
                    <a:lumMod val="75000"/>
                  </a:schemeClr>
                </a:solidFill>
              </a:rPr>
              <a:t>Trascendental </a:t>
            </a:r>
            <a:r>
              <a:rPr lang="es-PE" dirty="0" smtClean="0">
                <a:solidFill>
                  <a:schemeClr val="accent6">
                    <a:lumMod val="75000"/>
                  </a:schemeClr>
                </a:solidFill>
              </a:rPr>
              <a:t>de los elementos</a:t>
            </a:r>
            <a:endParaRPr lang="es-PE" dirty="0"/>
          </a:p>
          <a:p>
            <a:pPr marL="0" indent="0">
              <a:buNone/>
            </a:pPr>
            <a:endParaRPr lang="es-PE" dirty="0" smtClean="0"/>
          </a:p>
          <a:p>
            <a:pPr marL="0" indent="0">
              <a:buNone/>
            </a:pPr>
            <a:r>
              <a:rPr lang="es-PE" u="sng" dirty="0" smtClean="0">
                <a:solidFill>
                  <a:srgbClr val="FF0000"/>
                </a:solidFill>
              </a:rPr>
              <a:t>1. Estética</a:t>
            </a:r>
            <a:r>
              <a:rPr lang="es-PE" u="sng" dirty="0" smtClean="0"/>
              <a:t> trascendental</a:t>
            </a:r>
            <a:r>
              <a:rPr lang="es-PE" dirty="0" smtClean="0"/>
              <a:t>: </a:t>
            </a:r>
          </a:p>
          <a:p>
            <a:pPr marL="0" indent="0">
              <a:buNone/>
            </a:pPr>
            <a:r>
              <a:rPr lang="es-PE" dirty="0" smtClean="0">
                <a:solidFill>
                  <a:schemeClr val="accent1">
                    <a:lumMod val="40000"/>
                    <a:lumOff val="60000"/>
                  </a:schemeClr>
                </a:solidFill>
              </a:rPr>
              <a:t>	intuición</a:t>
            </a:r>
            <a:r>
              <a:rPr lang="es-PE" dirty="0" smtClean="0"/>
              <a:t> (representación sensible </a:t>
            </a:r>
            <a:r>
              <a:rPr lang="es-PE" dirty="0"/>
              <a:t>externa </a:t>
            </a:r>
            <a:r>
              <a:rPr lang="es-PE" dirty="0" smtClean="0"/>
              <a:t>e interna) y </a:t>
            </a:r>
          </a:p>
          <a:p>
            <a:pPr marL="0" indent="0">
              <a:buNone/>
            </a:pPr>
            <a:r>
              <a:rPr lang="es-PE" dirty="0" smtClean="0">
                <a:solidFill>
                  <a:schemeClr val="accent1">
                    <a:lumMod val="40000"/>
                    <a:lumOff val="60000"/>
                  </a:schemeClr>
                </a:solidFill>
              </a:rPr>
              <a:t>	concepto</a:t>
            </a:r>
            <a:r>
              <a:rPr lang="es-PE" dirty="0" smtClean="0"/>
              <a:t> (representación del entendimiento y la razón, 	estructura). No 	se dan el uno sin el otro. Esto conduce a la SENSIBLIDAD.</a:t>
            </a:r>
          </a:p>
          <a:p>
            <a:pPr marL="0" indent="0">
              <a:buNone/>
            </a:pPr>
            <a:r>
              <a:rPr lang="es-PE" dirty="0" smtClean="0"/>
              <a:t>	Condiciones de posibilidad:</a:t>
            </a:r>
          </a:p>
          <a:p>
            <a:pPr marL="857250" lvl="2" indent="0">
              <a:buNone/>
            </a:pPr>
            <a:r>
              <a:rPr lang="es-PE" dirty="0" smtClean="0"/>
              <a:t>			Espacio</a:t>
            </a:r>
            <a:r>
              <a:rPr lang="es-PE" dirty="0"/>
              <a:t>: experiencia externa</a:t>
            </a:r>
          </a:p>
          <a:p>
            <a:pPr marL="857250" lvl="2" indent="0">
              <a:buNone/>
            </a:pPr>
            <a:r>
              <a:rPr lang="es-PE" dirty="0" smtClean="0"/>
              <a:t>			Tiempo</a:t>
            </a:r>
            <a:r>
              <a:rPr lang="es-PE" dirty="0"/>
              <a:t>: experiencia interna</a:t>
            </a:r>
          </a:p>
          <a:p>
            <a:pPr marL="0" indent="0">
              <a:buNone/>
            </a:pPr>
            <a:endParaRPr lang="es-PE" dirty="0" smtClean="0"/>
          </a:p>
          <a:p>
            <a:pPr marL="0" indent="0">
              <a:buNone/>
            </a:pPr>
            <a:r>
              <a:rPr lang="es-PE" dirty="0" smtClean="0"/>
              <a:t>2. </a:t>
            </a:r>
            <a:r>
              <a:rPr lang="es-PE" u="sng" dirty="0" smtClean="0">
                <a:solidFill>
                  <a:schemeClr val="accent3"/>
                </a:solidFill>
              </a:rPr>
              <a:t>Lógica</a:t>
            </a:r>
            <a:r>
              <a:rPr lang="es-PE" dirty="0" smtClean="0"/>
              <a:t> trascendental</a:t>
            </a:r>
          </a:p>
          <a:p>
            <a:pPr marL="0" indent="0">
              <a:buNone/>
            </a:pPr>
            <a:endParaRPr lang="es-PE" u="sng" dirty="0">
              <a:solidFill>
                <a:srgbClr val="FF0000"/>
              </a:solidFill>
            </a:endParaRPr>
          </a:p>
          <a:p>
            <a:pPr marL="0" indent="0">
              <a:buNone/>
            </a:pPr>
            <a:r>
              <a:rPr lang="es-PE" dirty="0">
                <a:solidFill>
                  <a:srgbClr val="FF0000"/>
                </a:solidFill>
              </a:rPr>
              <a:t>	</a:t>
            </a:r>
            <a:r>
              <a:rPr lang="es-PE" u="sng" dirty="0" smtClean="0">
                <a:solidFill>
                  <a:srgbClr val="FF0000"/>
                </a:solidFill>
              </a:rPr>
              <a:t>Analítica</a:t>
            </a:r>
            <a:r>
              <a:rPr lang="es-PE" u="sng" dirty="0" smtClean="0"/>
              <a:t> </a:t>
            </a:r>
            <a:r>
              <a:rPr lang="es-PE" u="sng" dirty="0"/>
              <a:t>Trascendental </a:t>
            </a:r>
            <a:r>
              <a:rPr lang="es-PE" dirty="0"/>
              <a:t>(Analítico/Sintético) (Categorías: </a:t>
            </a:r>
            <a:r>
              <a:rPr lang="es-PE" dirty="0" smtClean="0">
                <a:solidFill>
                  <a:srgbClr val="FF0000"/>
                </a:solidFill>
              </a:rPr>
              <a:t>Cantidad</a:t>
            </a:r>
            <a:r>
              <a:rPr lang="es-PE" dirty="0" smtClean="0"/>
              <a:t> (unidad, 	pluralidad, totalidad), </a:t>
            </a:r>
            <a:r>
              <a:rPr lang="es-PE" dirty="0" smtClean="0">
                <a:solidFill>
                  <a:srgbClr val="FF0000"/>
                </a:solidFill>
              </a:rPr>
              <a:t>Cualidad</a:t>
            </a:r>
            <a:r>
              <a:rPr lang="es-PE" dirty="0" smtClean="0"/>
              <a:t> (realidad, negación, limitación), </a:t>
            </a:r>
            <a:r>
              <a:rPr lang="es-PE" dirty="0" smtClean="0">
                <a:solidFill>
                  <a:srgbClr val="FF0000"/>
                </a:solidFill>
              </a:rPr>
              <a:t>Relación</a:t>
            </a:r>
            <a:r>
              <a:rPr lang="es-PE" dirty="0" smtClean="0"/>
              <a:t> 	(Inherencia, subsistencia (Substancia y accidente), causalidad, dependencia 	(causa y efecto), comunidad (acción e interacción recíproca)), </a:t>
            </a:r>
            <a:r>
              <a:rPr lang="es-PE" dirty="0" smtClean="0">
                <a:solidFill>
                  <a:srgbClr val="FF0000"/>
                </a:solidFill>
              </a:rPr>
              <a:t>Modalidad</a:t>
            </a:r>
            <a:r>
              <a:rPr lang="es-PE" dirty="0" smtClean="0"/>
              <a:t> 	(posibilidad, existencia y necesidad))</a:t>
            </a:r>
          </a:p>
          <a:p>
            <a:pPr marL="400050" lvl="2" indent="0">
              <a:buNone/>
            </a:pPr>
            <a:endParaRPr lang="es-PE" dirty="0" smtClean="0"/>
          </a:p>
          <a:p>
            <a:pPr marL="0" lvl="1" indent="0">
              <a:buNone/>
            </a:pPr>
            <a:r>
              <a:rPr lang="es-PE" dirty="0">
                <a:solidFill>
                  <a:srgbClr val="FF0000"/>
                </a:solidFill>
              </a:rPr>
              <a:t>	</a:t>
            </a:r>
            <a:r>
              <a:rPr lang="es-PE" u="sng" dirty="0" smtClean="0">
                <a:solidFill>
                  <a:schemeClr val="tx2">
                    <a:lumMod val="60000"/>
                    <a:lumOff val="40000"/>
                  </a:schemeClr>
                </a:solidFill>
              </a:rPr>
              <a:t>Dialéctica</a:t>
            </a:r>
            <a:r>
              <a:rPr lang="es-PE" u="sng" dirty="0" smtClean="0"/>
              <a:t> trascendental </a:t>
            </a:r>
            <a:r>
              <a:rPr lang="es-PE" dirty="0" smtClean="0"/>
              <a:t>(Paralogismos, Antinomias) Ilusiones trascendentales surgen 	cuando la razón pretende ir más allá de la experiencia</a:t>
            </a:r>
          </a:p>
          <a:p>
            <a:pPr marL="0" lvl="1" indent="0">
              <a:buNone/>
            </a:pPr>
            <a:endParaRPr lang="es-PE" dirty="0" smtClean="0"/>
          </a:p>
          <a:p>
            <a:pPr marL="0" lvl="1" indent="0">
              <a:buNone/>
            </a:pPr>
            <a:r>
              <a:rPr lang="es-PE" dirty="0" smtClean="0">
                <a:solidFill>
                  <a:schemeClr val="accent6">
                    <a:lumMod val="75000"/>
                  </a:schemeClr>
                </a:solidFill>
              </a:rPr>
              <a:t>B. Doctrina Trascendental del Método</a:t>
            </a:r>
            <a:endParaRPr lang="es-PE" dirty="0" smtClean="0"/>
          </a:p>
          <a:p>
            <a:pPr marL="457200" lvl="1" indent="0">
              <a:buNone/>
            </a:pPr>
            <a:r>
              <a:rPr lang="es-PE" dirty="0" smtClean="0"/>
              <a:t>Métodos y principios que guían el uso de la razón en la ciencia y la metafísica</a:t>
            </a:r>
            <a:endParaRPr lang="es-PE" dirty="0"/>
          </a:p>
          <a:p>
            <a:pPr marL="457200" lvl="1" indent="0">
              <a:buNone/>
            </a:pPr>
            <a:endParaRPr lang="es-PE" dirty="0" smtClean="0"/>
          </a:p>
          <a:p>
            <a:pPr lvl="1"/>
            <a:endParaRPr lang="es-PE" dirty="0" smtClean="0"/>
          </a:p>
          <a:p>
            <a:pPr marL="0" indent="0">
              <a:buNone/>
            </a:pPr>
            <a:endParaRPr lang="es-PE" dirty="0" smtClean="0"/>
          </a:p>
        </p:txBody>
      </p:sp>
    </p:spTree>
    <p:extLst>
      <p:ext uri="{BB962C8B-B14F-4D97-AF65-F5344CB8AC3E}">
        <p14:creationId xmlns:p14="http://schemas.microsoft.com/office/powerpoint/2010/main" val="279455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3528" y="203742"/>
            <a:ext cx="8136904" cy="6654258"/>
          </a:xfrm>
          <a:prstGeom prst="rect">
            <a:avLst/>
          </a:prstGeom>
        </p:spPr>
      </p:pic>
    </p:spTree>
    <p:extLst>
      <p:ext uri="{BB962C8B-B14F-4D97-AF65-F5344CB8AC3E}">
        <p14:creationId xmlns:p14="http://schemas.microsoft.com/office/powerpoint/2010/main" val="2421686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267744" y="163087"/>
            <a:ext cx="4968552" cy="6694913"/>
          </a:xfrm>
          <a:prstGeom prst="rect">
            <a:avLst/>
          </a:prstGeom>
        </p:spPr>
      </p:pic>
    </p:spTree>
    <p:extLst>
      <p:ext uri="{BB962C8B-B14F-4D97-AF65-F5344CB8AC3E}">
        <p14:creationId xmlns:p14="http://schemas.microsoft.com/office/powerpoint/2010/main" val="149343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0" y="0"/>
            <a:ext cx="9144000" cy="6858000"/>
          </a:xfrm>
          <a:prstGeom prst="rect">
            <a:avLst/>
          </a:prstGeom>
        </p:spPr>
      </p:pic>
      <p:sp>
        <p:nvSpPr>
          <p:cNvPr id="2" name="Título 1"/>
          <p:cNvSpPr>
            <a:spLocks noGrp="1"/>
          </p:cNvSpPr>
          <p:nvPr>
            <p:ph type="title"/>
          </p:nvPr>
        </p:nvSpPr>
        <p:spPr>
          <a:xfrm>
            <a:off x="457200" y="274638"/>
            <a:ext cx="8229600" cy="490066"/>
          </a:xfrm>
        </p:spPr>
        <p:txBody>
          <a:bodyPr>
            <a:normAutofit fontScale="90000"/>
          </a:bodyPr>
          <a:lstStyle/>
          <a:p>
            <a:r>
              <a:rPr lang="es-PE" b="1" dirty="0" smtClean="0">
                <a:solidFill>
                  <a:schemeClr val="bg1"/>
                </a:solidFill>
              </a:rPr>
              <a:t>Juicios</a:t>
            </a:r>
            <a:endParaRPr lang="es-PE" b="1" dirty="0">
              <a:solidFill>
                <a:schemeClr val="bg1"/>
              </a:solidFill>
            </a:endParaRPr>
          </a:p>
        </p:txBody>
      </p:sp>
      <p:sp>
        <p:nvSpPr>
          <p:cNvPr id="3" name="Marcador de contenido 2"/>
          <p:cNvSpPr>
            <a:spLocks noGrp="1"/>
          </p:cNvSpPr>
          <p:nvPr>
            <p:ph idx="1"/>
          </p:nvPr>
        </p:nvSpPr>
        <p:spPr>
          <a:xfrm>
            <a:off x="457200" y="1124744"/>
            <a:ext cx="8229600" cy="5400600"/>
          </a:xfrm>
          <a:solidFill>
            <a:schemeClr val="tx1">
              <a:alpha val="25000"/>
            </a:schemeClr>
          </a:solidFill>
        </p:spPr>
        <p:txBody>
          <a:bodyPr>
            <a:normAutofit fontScale="62500" lnSpcReduction="20000"/>
          </a:bodyPr>
          <a:lstStyle/>
          <a:p>
            <a:r>
              <a:rPr lang="es-PE" b="1" u="sng" dirty="0" smtClean="0">
                <a:solidFill>
                  <a:schemeClr val="bg1"/>
                </a:solidFill>
              </a:rPr>
              <a:t>Juicios analíticos: </a:t>
            </a:r>
            <a:r>
              <a:rPr lang="es-PE" b="1" dirty="0" smtClean="0">
                <a:solidFill>
                  <a:schemeClr val="bg1"/>
                </a:solidFill>
              </a:rPr>
              <a:t> El predicado esta presupuesto en el sujeto. “Todos </a:t>
            </a:r>
            <a:r>
              <a:rPr lang="es-PE" b="1" dirty="0">
                <a:solidFill>
                  <a:schemeClr val="bg1"/>
                </a:solidFill>
              </a:rPr>
              <a:t>los solteros son hombres</a:t>
            </a:r>
            <a:r>
              <a:rPr lang="es-PE" b="1" dirty="0" smtClean="0">
                <a:solidFill>
                  <a:schemeClr val="bg1"/>
                </a:solidFill>
              </a:rPr>
              <a:t>.” </a:t>
            </a:r>
          </a:p>
          <a:p>
            <a:endParaRPr lang="es-PE" b="1" dirty="0" smtClean="0">
              <a:solidFill>
                <a:schemeClr val="bg1"/>
              </a:solidFill>
            </a:endParaRPr>
          </a:p>
          <a:p>
            <a:r>
              <a:rPr lang="es-PE" b="1" u="sng" dirty="0" smtClean="0">
                <a:solidFill>
                  <a:schemeClr val="bg1"/>
                </a:solidFill>
              </a:rPr>
              <a:t>Juicios sintéticos: </a:t>
            </a:r>
            <a:r>
              <a:rPr lang="es-PE" b="1" dirty="0" smtClean="0">
                <a:solidFill>
                  <a:schemeClr val="bg1"/>
                </a:solidFill>
              </a:rPr>
              <a:t>el predicado agrega información nueva. “El duende baila”. </a:t>
            </a:r>
            <a:r>
              <a:rPr lang="es-PE" b="1" dirty="0">
                <a:solidFill>
                  <a:schemeClr val="bg1"/>
                </a:solidFill>
              </a:rPr>
              <a:t>O bien: “5+7=12“</a:t>
            </a:r>
            <a:endParaRPr lang="es-PE" b="1" dirty="0" smtClean="0">
              <a:solidFill>
                <a:schemeClr val="bg1"/>
              </a:solidFill>
            </a:endParaRPr>
          </a:p>
          <a:p>
            <a:endParaRPr lang="es-PE" b="1" dirty="0" smtClean="0">
              <a:solidFill>
                <a:schemeClr val="bg1"/>
              </a:solidFill>
            </a:endParaRPr>
          </a:p>
          <a:p>
            <a:r>
              <a:rPr lang="es-PE" b="1" u="sng" dirty="0" smtClean="0">
                <a:solidFill>
                  <a:schemeClr val="bg1"/>
                </a:solidFill>
              </a:rPr>
              <a:t>Juicios a priori:</a:t>
            </a:r>
            <a:r>
              <a:rPr lang="es-PE" b="1" dirty="0" smtClean="0">
                <a:solidFill>
                  <a:schemeClr val="bg1"/>
                </a:solidFill>
              </a:rPr>
              <a:t> se dan independientemente de la experiencia. Su V o F se evalúa al margen de lo empírico. Razón y lógica en lugar de experiencia particular. </a:t>
            </a:r>
          </a:p>
          <a:p>
            <a:endParaRPr lang="es-PE" b="1" dirty="0" smtClean="0">
              <a:solidFill>
                <a:schemeClr val="bg1"/>
              </a:solidFill>
            </a:endParaRPr>
          </a:p>
          <a:p>
            <a:r>
              <a:rPr lang="es-PE" b="1" u="sng" dirty="0" smtClean="0">
                <a:solidFill>
                  <a:schemeClr val="bg1"/>
                </a:solidFill>
              </a:rPr>
              <a:t>Juicios a posteriori: </a:t>
            </a:r>
            <a:r>
              <a:rPr lang="es-PE" b="1" dirty="0">
                <a:solidFill>
                  <a:schemeClr val="bg1"/>
                </a:solidFill>
              </a:rPr>
              <a:t> </a:t>
            </a:r>
            <a:r>
              <a:rPr lang="es-PE" b="1" dirty="0" smtClean="0">
                <a:solidFill>
                  <a:schemeClr val="bg1"/>
                </a:solidFill>
              </a:rPr>
              <a:t>Se dan después de la experiencia. Ej. “Esto está mal”</a:t>
            </a:r>
          </a:p>
          <a:p>
            <a:endParaRPr lang="es-PE" b="1" u="sng" dirty="0">
              <a:solidFill>
                <a:schemeClr val="bg1"/>
              </a:solidFill>
            </a:endParaRPr>
          </a:p>
          <a:p>
            <a:r>
              <a:rPr lang="es-PE" b="1" u="sng" dirty="0" smtClean="0">
                <a:solidFill>
                  <a:schemeClr val="bg1"/>
                </a:solidFill>
              </a:rPr>
              <a:t>Juicios sintéticos a priori: </a:t>
            </a:r>
            <a:r>
              <a:rPr lang="es-PE" b="1" dirty="0">
                <a:solidFill>
                  <a:schemeClr val="bg1"/>
                </a:solidFill>
              </a:rPr>
              <a:t> </a:t>
            </a:r>
            <a:r>
              <a:rPr lang="es-PE" b="1" dirty="0" smtClean="0">
                <a:solidFill>
                  <a:schemeClr val="bg1"/>
                </a:solidFill>
              </a:rPr>
              <a:t>Representan información nueva que no depende de la experiencia. Juicios matemáticos y algunos en filosofía. (Euclides: la suma de los ángulos de un triángulo = 180º, aritmética, causalidad, indiscernibles, contradicción) (Necesitamos a veces de la experiencia para descubrirlos, pero son incondicionales, es decir, que existen al margen de nuestra experiencia.)</a:t>
            </a:r>
            <a:endParaRPr lang="es-PE" b="1" u="sng" dirty="0" smtClean="0">
              <a:solidFill>
                <a:schemeClr val="bg1"/>
              </a:solidFill>
            </a:endParaRPr>
          </a:p>
          <a:p>
            <a:endParaRPr lang="es-PE" b="1" dirty="0">
              <a:solidFill>
                <a:schemeClr val="bg1"/>
              </a:solidFill>
            </a:endParaRPr>
          </a:p>
          <a:p>
            <a:endParaRPr lang="es-PE" b="1" dirty="0" smtClean="0">
              <a:solidFill>
                <a:schemeClr val="bg1"/>
              </a:solidFill>
            </a:endParaRPr>
          </a:p>
          <a:p>
            <a:endParaRPr lang="es-PE" b="1" dirty="0">
              <a:solidFill>
                <a:schemeClr val="bg1"/>
              </a:solidFill>
            </a:endParaRPr>
          </a:p>
          <a:p>
            <a:pPr marL="0" indent="0">
              <a:buNone/>
            </a:pPr>
            <a:endParaRPr lang="es-PE" b="1" dirty="0" smtClean="0">
              <a:solidFill>
                <a:schemeClr val="bg1"/>
              </a:solidFill>
            </a:endParaRPr>
          </a:p>
        </p:txBody>
      </p:sp>
    </p:spTree>
    <p:extLst>
      <p:ext uri="{BB962C8B-B14F-4D97-AF65-F5344CB8AC3E}">
        <p14:creationId xmlns:p14="http://schemas.microsoft.com/office/powerpoint/2010/main" val="2391845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251520" y="836712"/>
            <a:ext cx="7272808" cy="14401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991544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a/Apparent_retrograde_mo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628" y="1732294"/>
            <a:ext cx="7272808" cy="36364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01809" y="762798"/>
            <a:ext cx="3141093" cy="1323439"/>
          </a:xfrm>
          <a:prstGeom prst="rect">
            <a:avLst/>
          </a:prstGeom>
          <a:noFill/>
        </p:spPr>
        <p:txBody>
          <a:bodyPr wrap="square" rtlCol="0">
            <a:spAutoFit/>
          </a:bodyPr>
          <a:lstStyle/>
          <a:p>
            <a:r>
              <a:rPr lang="es-PE" sz="4000" b="1" u="sng" dirty="0" smtClean="0"/>
              <a:t>Teoría Heliocéntrica</a:t>
            </a:r>
            <a:endParaRPr lang="es-PE" sz="4000" b="1" u="sng" dirty="0"/>
          </a:p>
        </p:txBody>
      </p:sp>
      <p:sp>
        <p:nvSpPr>
          <p:cNvPr id="7" name="CuadroTexto 6"/>
          <p:cNvSpPr txBox="1"/>
          <p:nvPr/>
        </p:nvSpPr>
        <p:spPr>
          <a:xfrm>
            <a:off x="3498928" y="2199221"/>
            <a:ext cx="1872208" cy="923330"/>
          </a:xfrm>
          <a:prstGeom prst="rect">
            <a:avLst/>
          </a:prstGeom>
          <a:noFill/>
        </p:spPr>
        <p:txBody>
          <a:bodyPr wrap="square" rtlCol="0">
            <a:spAutoFit/>
          </a:bodyPr>
          <a:lstStyle/>
          <a:p>
            <a:r>
              <a:rPr lang="es-PE" dirty="0" smtClean="0">
                <a:solidFill>
                  <a:srgbClr val="FF0000"/>
                </a:solidFill>
              </a:rPr>
              <a:t>Rojo</a:t>
            </a:r>
            <a:r>
              <a:rPr lang="es-PE" dirty="0" smtClean="0"/>
              <a:t>: Marte</a:t>
            </a:r>
          </a:p>
          <a:p>
            <a:r>
              <a:rPr lang="es-PE" dirty="0" smtClean="0">
                <a:solidFill>
                  <a:schemeClr val="accent1"/>
                </a:solidFill>
              </a:rPr>
              <a:t>Azul</a:t>
            </a:r>
            <a:r>
              <a:rPr lang="es-PE" dirty="0" smtClean="0"/>
              <a:t>: Tierra</a:t>
            </a:r>
          </a:p>
          <a:p>
            <a:r>
              <a:rPr lang="es-PE" dirty="0" smtClean="0">
                <a:solidFill>
                  <a:srgbClr val="FFC000"/>
                </a:solidFill>
              </a:rPr>
              <a:t>Amarillo</a:t>
            </a:r>
            <a:r>
              <a:rPr lang="es-PE" dirty="0" smtClean="0"/>
              <a:t>: Sol</a:t>
            </a:r>
            <a:endParaRPr lang="es-PE" dirty="0"/>
          </a:p>
        </p:txBody>
      </p:sp>
      <p:sp>
        <p:nvSpPr>
          <p:cNvPr id="8" name="CuadroTexto 7"/>
          <p:cNvSpPr txBox="1"/>
          <p:nvPr/>
        </p:nvSpPr>
        <p:spPr>
          <a:xfrm>
            <a:off x="6014142" y="670265"/>
            <a:ext cx="3129858" cy="1323439"/>
          </a:xfrm>
          <a:prstGeom prst="rect">
            <a:avLst/>
          </a:prstGeom>
          <a:noFill/>
        </p:spPr>
        <p:txBody>
          <a:bodyPr wrap="square" rtlCol="0">
            <a:spAutoFit/>
          </a:bodyPr>
          <a:lstStyle/>
          <a:p>
            <a:pPr algn="r"/>
            <a:r>
              <a:rPr lang="es-PE" sz="4000" b="1" u="sng" dirty="0" smtClean="0"/>
              <a:t>Teoría Geocéntrica</a:t>
            </a:r>
            <a:endParaRPr lang="es-PE" sz="4000" b="1" u="sng" dirty="0"/>
          </a:p>
        </p:txBody>
      </p:sp>
      <p:pic>
        <p:nvPicPr>
          <p:cNvPr id="6" name="Imagen 5"/>
          <p:cNvPicPr>
            <a:picLocks noChangeAspect="1"/>
          </p:cNvPicPr>
          <p:nvPr/>
        </p:nvPicPr>
        <p:blipFill>
          <a:blip r:embed="rId3"/>
          <a:stretch>
            <a:fillRect/>
          </a:stretch>
        </p:blipFill>
        <p:spPr>
          <a:xfrm>
            <a:off x="220185" y="4725144"/>
            <a:ext cx="1524000" cy="1962150"/>
          </a:xfrm>
          <a:prstGeom prst="rect">
            <a:avLst/>
          </a:prstGeom>
        </p:spPr>
      </p:pic>
      <p:pic>
        <p:nvPicPr>
          <p:cNvPr id="9" name="Imagen 8"/>
          <p:cNvPicPr>
            <a:picLocks noChangeAspect="1"/>
          </p:cNvPicPr>
          <p:nvPr/>
        </p:nvPicPr>
        <p:blipFill>
          <a:blip r:embed="rId4"/>
          <a:stretch>
            <a:fillRect/>
          </a:stretch>
        </p:blipFill>
        <p:spPr>
          <a:xfrm>
            <a:off x="6246231" y="5119294"/>
            <a:ext cx="1359768" cy="1681434"/>
          </a:xfrm>
          <a:prstGeom prst="rect">
            <a:avLst/>
          </a:prstGeom>
        </p:spPr>
      </p:pic>
      <p:sp>
        <p:nvSpPr>
          <p:cNvPr id="10" name="CuadroTexto 9"/>
          <p:cNvSpPr txBox="1"/>
          <p:nvPr/>
        </p:nvSpPr>
        <p:spPr>
          <a:xfrm>
            <a:off x="4223200" y="5291916"/>
            <a:ext cx="2232248" cy="369332"/>
          </a:xfrm>
          <a:prstGeom prst="rect">
            <a:avLst/>
          </a:prstGeom>
          <a:noFill/>
        </p:spPr>
        <p:txBody>
          <a:bodyPr wrap="square" rtlCol="0">
            <a:spAutoFit/>
          </a:bodyPr>
          <a:lstStyle/>
          <a:p>
            <a:r>
              <a:rPr lang="es-PE" dirty="0" err="1" smtClean="0"/>
              <a:t>Eudoxo</a:t>
            </a:r>
            <a:r>
              <a:rPr lang="es-PE" dirty="0" smtClean="0"/>
              <a:t> y Ptolomeo</a:t>
            </a:r>
            <a:endParaRPr lang="es-PE" dirty="0"/>
          </a:p>
        </p:txBody>
      </p:sp>
      <p:pic>
        <p:nvPicPr>
          <p:cNvPr id="11" name="Imagen 10"/>
          <p:cNvPicPr>
            <a:picLocks noChangeAspect="1"/>
          </p:cNvPicPr>
          <p:nvPr/>
        </p:nvPicPr>
        <p:blipFill>
          <a:blip r:embed="rId5"/>
          <a:stretch>
            <a:fillRect/>
          </a:stretch>
        </p:blipFill>
        <p:spPr>
          <a:xfrm flipH="1">
            <a:off x="7662354" y="5193007"/>
            <a:ext cx="1283602" cy="1524763"/>
          </a:xfrm>
          <a:prstGeom prst="rect">
            <a:avLst/>
          </a:prstGeom>
        </p:spPr>
      </p:pic>
      <p:pic>
        <p:nvPicPr>
          <p:cNvPr id="12" name="Imagen 11"/>
          <p:cNvPicPr>
            <a:picLocks noChangeAspect="1"/>
          </p:cNvPicPr>
          <p:nvPr/>
        </p:nvPicPr>
        <p:blipFill>
          <a:blip r:embed="rId6"/>
          <a:stretch>
            <a:fillRect/>
          </a:stretch>
        </p:blipFill>
        <p:spPr>
          <a:xfrm>
            <a:off x="3342903" y="131233"/>
            <a:ext cx="733425" cy="923925"/>
          </a:xfrm>
          <a:prstGeom prst="rect">
            <a:avLst/>
          </a:prstGeom>
        </p:spPr>
      </p:pic>
      <p:pic>
        <p:nvPicPr>
          <p:cNvPr id="3" name="Imagen 2"/>
          <p:cNvPicPr>
            <a:picLocks noChangeAspect="1"/>
          </p:cNvPicPr>
          <p:nvPr/>
        </p:nvPicPr>
        <p:blipFill>
          <a:blip r:embed="rId7"/>
          <a:stretch>
            <a:fillRect/>
          </a:stretch>
        </p:blipFill>
        <p:spPr>
          <a:xfrm>
            <a:off x="5370471" y="47171"/>
            <a:ext cx="793170" cy="1007987"/>
          </a:xfrm>
          <a:prstGeom prst="rect">
            <a:avLst/>
          </a:prstGeom>
        </p:spPr>
      </p:pic>
      <p:sp>
        <p:nvSpPr>
          <p:cNvPr id="13" name="CuadroTexto 12"/>
          <p:cNvSpPr txBox="1"/>
          <p:nvPr/>
        </p:nvSpPr>
        <p:spPr>
          <a:xfrm>
            <a:off x="4254347" y="216411"/>
            <a:ext cx="2232248" cy="646331"/>
          </a:xfrm>
          <a:prstGeom prst="rect">
            <a:avLst/>
          </a:prstGeom>
          <a:noFill/>
        </p:spPr>
        <p:txBody>
          <a:bodyPr wrap="square" rtlCol="0">
            <a:spAutoFit/>
          </a:bodyPr>
          <a:lstStyle/>
          <a:p>
            <a:r>
              <a:rPr lang="es-PE" dirty="0" smtClean="0"/>
              <a:t>Newton y</a:t>
            </a:r>
          </a:p>
          <a:p>
            <a:r>
              <a:rPr lang="es-PE" dirty="0" smtClean="0"/>
              <a:t>Laplace</a:t>
            </a:r>
          </a:p>
        </p:txBody>
      </p:sp>
      <p:sp>
        <p:nvSpPr>
          <p:cNvPr id="4" name="Rectángulo 3"/>
          <p:cNvSpPr/>
          <p:nvPr/>
        </p:nvSpPr>
        <p:spPr>
          <a:xfrm>
            <a:off x="3059832" y="0"/>
            <a:ext cx="3426763" cy="116274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p:cNvSpPr txBox="1"/>
          <p:nvPr/>
        </p:nvSpPr>
        <p:spPr>
          <a:xfrm>
            <a:off x="1763688" y="5381664"/>
            <a:ext cx="2003528" cy="923330"/>
          </a:xfrm>
          <a:prstGeom prst="rect">
            <a:avLst/>
          </a:prstGeom>
          <a:noFill/>
        </p:spPr>
        <p:txBody>
          <a:bodyPr wrap="square" rtlCol="0">
            <a:spAutoFit/>
          </a:bodyPr>
          <a:lstStyle/>
          <a:p>
            <a:r>
              <a:rPr lang="es-PE" dirty="0" smtClean="0"/>
              <a:t>Copérnico</a:t>
            </a:r>
          </a:p>
          <a:p>
            <a:r>
              <a:rPr lang="es-PE" dirty="0" smtClean="0"/>
              <a:t>Y</a:t>
            </a:r>
          </a:p>
          <a:p>
            <a:r>
              <a:rPr lang="es-PE" dirty="0" smtClean="0"/>
              <a:t>Aristarco de Samos</a:t>
            </a:r>
            <a:endParaRPr lang="es-PE" dirty="0"/>
          </a:p>
        </p:txBody>
      </p:sp>
      <p:pic>
        <p:nvPicPr>
          <p:cNvPr id="14" name="Imagen 13"/>
          <p:cNvPicPr>
            <a:picLocks noChangeAspect="1"/>
          </p:cNvPicPr>
          <p:nvPr/>
        </p:nvPicPr>
        <p:blipFill>
          <a:blip r:embed="rId8"/>
          <a:stretch>
            <a:fillRect/>
          </a:stretch>
        </p:blipFill>
        <p:spPr>
          <a:xfrm>
            <a:off x="219622" y="3293114"/>
            <a:ext cx="1085850" cy="1038225"/>
          </a:xfrm>
          <a:prstGeom prst="rect">
            <a:avLst/>
          </a:prstGeom>
        </p:spPr>
      </p:pic>
    </p:spTree>
    <p:extLst>
      <p:ext uri="{BB962C8B-B14F-4D97-AF65-F5344CB8AC3E}">
        <p14:creationId xmlns:p14="http://schemas.microsoft.com/office/powerpoint/2010/main" val="24277638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29" y="4365104"/>
            <a:ext cx="4227149" cy="2471964"/>
          </a:xfrm>
          <a:prstGeom prst="rect">
            <a:avLst/>
          </a:prstGeom>
        </p:spPr>
      </p:pic>
      <p:cxnSp>
        <p:nvCxnSpPr>
          <p:cNvPr id="8" name="Conector recto de flecha 7"/>
          <p:cNvCxnSpPr/>
          <p:nvPr/>
        </p:nvCxnSpPr>
        <p:spPr>
          <a:xfrm>
            <a:off x="2156938" y="3538304"/>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0" y="0"/>
            <a:ext cx="4313876" cy="3379203"/>
          </a:xfrm>
          <a:prstGeom prst="rect">
            <a:avLst/>
          </a:prstGeom>
        </p:spPr>
      </p:pic>
      <p:sp>
        <p:nvSpPr>
          <p:cNvPr id="18" name="CuadroTexto 17"/>
          <p:cNvSpPr txBox="1"/>
          <p:nvPr/>
        </p:nvSpPr>
        <p:spPr>
          <a:xfrm>
            <a:off x="2514873" y="3677532"/>
            <a:ext cx="3312369" cy="369332"/>
          </a:xfrm>
          <a:prstGeom prst="rect">
            <a:avLst/>
          </a:prstGeom>
          <a:noFill/>
        </p:spPr>
        <p:txBody>
          <a:bodyPr wrap="square" rtlCol="0">
            <a:spAutoFit/>
          </a:bodyPr>
          <a:lstStyle/>
          <a:p>
            <a:r>
              <a:rPr lang="es-PE" dirty="0" smtClean="0"/>
              <a:t>Giro Copernicano</a:t>
            </a:r>
            <a:endParaRPr lang="es-PE" dirty="0"/>
          </a:p>
        </p:txBody>
      </p:sp>
      <p:sp>
        <p:nvSpPr>
          <p:cNvPr id="12" name="CuadroTexto 11"/>
          <p:cNvSpPr txBox="1"/>
          <p:nvPr/>
        </p:nvSpPr>
        <p:spPr>
          <a:xfrm>
            <a:off x="6804248" y="5277920"/>
            <a:ext cx="1872208" cy="646331"/>
          </a:xfrm>
          <a:prstGeom prst="rect">
            <a:avLst/>
          </a:prstGeom>
          <a:noFill/>
        </p:spPr>
        <p:txBody>
          <a:bodyPr wrap="square" rtlCol="0">
            <a:spAutoFit/>
          </a:bodyPr>
          <a:lstStyle/>
          <a:p>
            <a:r>
              <a:rPr lang="es-PE" dirty="0" smtClean="0"/>
              <a:t>Teoría Heliocéntrica</a:t>
            </a:r>
            <a:endParaRPr lang="es-PE" dirty="0"/>
          </a:p>
        </p:txBody>
      </p:sp>
      <p:sp>
        <p:nvSpPr>
          <p:cNvPr id="13" name="CuadroTexto 12"/>
          <p:cNvSpPr txBox="1"/>
          <p:nvPr/>
        </p:nvSpPr>
        <p:spPr>
          <a:xfrm>
            <a:off x="6444208" y="2086222"/>
            <a:ext cx="1872208" cy="646331"/>
          </a:xfrm>
          <a:prstGeom prst="rect">
            <a:avLst/>
          </a:prstGeom>
          <a:noFill/>
        </p:spPr>
        <p:txBody>
          <a:bodyPr wrap="square" rtlCol="0">
            <a:spAutoFit/>
          </a:bodyPr>
          <a:lstStyle/>
          <a:p>
            <a:pPr algn="r"/>
            <a:r>
              <a:rPr lang="es-PE" dirty="0" smtClean="0"/>
              <a:t>Teoría Geocéntrica</a:t>
            </a:r>
            <a:endParaRPr lang="es-PE" dirty="0"/>
          </a:p>
        </p:txBody>
      </p:sp>
      <p:cxnSp>
        <p:nvCxnSpPr>
          <p:cNvPr id="14" name="Conector recto de flecha 13"/>
          <p:cNvCxnSpPr/>
          <p:nvPr/>
        </p:nvCxnSpPr>
        <p:spPr>
          <a:xfrm>
            <a:off x="7740352" y="3440699"/>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4"/>
          <a:stretch>
            <a:fillRect/>
          </a:stretch>
        </p:blipFill>
        <p:spPr>
          <a:xfrm>
            <a:off x="4594612" y="3006361"/>
            <a:ext cx="1964393" cy="1768653"/>
          </a:xfrm>
          <a:prstGeom prst="rect">
            <a:avLst/>
          </a:prstGeom>
        </p:spPr>
      </p:pic>
    </p:spTree>
    <p:extLst>
      <p:ext uri="{BB962C8B-B14F-4D97-AF65-F5344CB8AC3E}">
        <p14:creationId xmlns:p14="http://schemas.microsoft.com/office/powerpoint/2010/main" val="305786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87624" y="1340768"/>
            <a:ext cx="6650417" cy="3384376"/>
          </a:xfrm>
          <a:prstGeom prst="rect">
            <a:avLst/>
          </a:prstGeom>
        </p:spPr>
      </p:pic>
      <p:sp>
        <p:nvSpPr>
          <p:cNvPr id="2" name="CuadroTexto 1"/>
          <p:cNvSpPr txBox="1"/>
          <p:nvPr/>
        </p:nvSpPr>
        <p:spPr>
          <a:xfrm>
            <a:off x="827584" y="260648"/>
            <a:ext cx="7776864" cy="369332"/>
          </a:xfrm>
          <a:prstGeom prst="rect">
            <a:avLst/>
          </a:prstGeom>
          <a:noFill/>
        </p:spPr>
        <p:txBody>
          <a:bodyPr wrap="square" rtlCol="0">
            <a:spAutoFit/>
          </a:bodyPr>
          <a:lstStyle/>
          <a:p>
            <a:r>
              <a:rPr lang="es-PE" dirty="0" smtClean="0"/>
              <a:t>Un salto al campo de la epistemología, es decir, acerca del cómo conocemos …</a:t>
            </a:r>
            <a:endParaRPr lang="es-PE" dirty="0"/>
          </a:p>
        </p:txBody>
      </p:sp>
      <p:sp>
        <p:nvSpPr>
          <p:cNvPr id="7" name="CuadroTexto 6"/>
          <p:cNvSpPr txBox="1"/>
          <p:nvPr/>
        </p:nvSpPr>
        <p:spPr>
          <a:xfrm>
            <a:off x="1763688" y="5466942"/>
            <a:ext cx="6234252" cy="369332"/>
          </a:xfrm>
          <a:prstGeom prst="rect">
            <a:avLst/>
          </a:prstGeom>
          <a:noFill/>
        </p:spPr>
        <p:txBody>
          <a:bodyPr wrap="square" rtlCol="0">
            <a:spAutoFit/>
          </a:bodyPr>
          <a:lstStyle/>
          <a:p>
            <a:r>
              <a:rPr lang="es-PE" dirty="0" smtClean="0"/>
              <a:t>Este modelo del Sujeto/Objeto va a ser combatido por Kant</a:t>
            </a:r>
            <a:endParaRPr lang="es-PE" dirty="0"/>
          </a:p>
        </p:txBody>
      </p:sp>
    </p:spTree>
    <p:extLst>
      <p:ext uri="{BB962C8B-B14F-4D97-AF65-F5344CB8AC3E}">
        <p14:creationId xmlns:p14="http://schemas.microsoft.com/office/powerpoint/2010/main" val="4261355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898412" y="2214648"/>
            <a:ext cx="7634028" cy="4258437"/>
          </a:xfrm>
          <a:prstGeom prst="rect">
            <a:avLst/>
          </a:prstGeom>
        </p:spPr>
      </p:pic>
      <p:pic>
        <p:nvPicPr>
          <p:cNvPr id="6" name="Imagen 5"/>
          <p:cNvPicPr>
            <a:picLocks noChangeAspect="1"/>
          </p:cNvPicPr>
          <p:nvPr/>
        </p:nvPicPr>
        <p:blipFill>
          <a:blip r:embed="rId3"/>
          <a:stretch>
            <a:fillRect/>
          </a:stretch>
        </p:blipFill>
        <p:spPr>
          <a:xfrm>
            <a:off x="855828" y="2214648"/>
            <a:ext cx="3932196" cy="2217080"/>
          </a:xfrm>
          <a:prstGeom prst="rect">
            <a:avLst/>
          </a:prstGeom>
        </p:spPr>
      </p:pic>
      <p:sp>
        <p:nvSpPr>
          <p:cNvPr id="3" name="CuadroTexto 2"/>
          <p:cNvSpPr txBox="1"/>
          <p:nvPr/>
        </p:nvSpPr>
        <p:spPr>
          <a:xfrm>
            <a:off x="611560" y="1032279"/>
            <a:ext cx="7920880" cy="646331"/>
          </a:xfrm>
          <a:prstGeom prst="rect">
            <a:avLst/>
          </a:prstGeom>
          <a:noFill/>
        </p:spPr>
        <p:txBody>
          <a:bodyPr wrap="square" rtlCol="0">
            <a:spAutoFit/>
          </a:bodyPr>
          <a:lstStyle/>
          <a:p>
            <a:r>
              <a:rPr lang="es-PE" dirty="0" smtClean="0"/>
              <a:t>Kant propondrá que lo que conocemos es “</a:t>
            </a:r>
            <a:r>
              <a:rPr lang="es-PE" dirty="0" smtClean="0">
                <a:solidFill>
                  <a:srgbClr val="FF0000"/>
                </a:solidFill>
              </a:rPr>
              <a:t>la cosa para mí</a:t>
            </a:r>
            <a:r>
              <a:rPr lang="es-PE" dirty="0" smtClean="0"/>
              <a:t>” (fenómeno, lo que aparece), pero nunca conocemos “</a:t>
            </a:r>
            <a:r>
              <a:rPr lang="es-PE" dirty="0" smtClean="0">
                <a:solidFill>
                  <a:srgbClr val="FF0000"/>
                </a:solidFill>
              </a:rPr>
              <a:t>la cosa en sí</a:t>
            </a:r>
            <a:r>
              <a:rPr lang="es-PE" dirty="0" smtClean="0"/>
              <a:t>” (</a:t>
            </a:r>
            <a:r>
              <a:rPr lang="es-PE" dirty="0" err="1" smtClean="0"/>
              <a:t>noumeno</a:t>
            </a:r>
            <a:r>
              <a:rPr lang="es-PE" dirty="0" smtClean="0"/>
              <a:t>).</a:t>
            </a:r>
            <a:endParaRPr lang="es-PE" dirty="0"/>
          </a:p>
        </p:txBody>
      </p:sp>
      <p:pic>
        <p:nvPicPr>
          <p:cNvPr id="4" name="Imagen 3"/>
          <p:cNvPicPr>
            <a:picLocks noChangeAspect="1"/>
          </p:cNvPicPr>
          <p:nvPr/>
        </p:nvPicPr>
        <p:blipFill>
          <a:blip r:embed="rId4"/>
          <a:stretch>
            <a:fillRect/>
          </a:stretch>
        </p:blipFill>
        <p:spPr>
          <a:xfrm>
            <a:off x="827584" y="4394879"/>
            <a:ext cx="3960440" cy="2078206"/>
          </a:xfrm>
          <a:prstGeom prst="rect">
            <a:avLst/>
          </a:prstGeom>
        </p:spPr>
      </p:pic>
    </p:spTree>
    <p:extLst>
      <p:ext uri="{BB962C8B-B14F-4D97-AF65-F5344CB8AC3E}">
        <p14:creationId xmlns:p14="http://schemas.microsoft.com/office/powerpoint/2010/main" val="34750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29" y="4365104"/>
            <a:ext cx="4227149" cy="2471964"/>
          </a:xfrm>
          <a:prstGeom prst="rect">
            <a:avLst/>
          </a:prstGeom>
        </p:spPr>
      </p:pic>
      <p:cxnSp>
        <p:nvCxnSpPr>
          <p:cNvPr id="6" name="Conector recto 5"/>
          <p:cNvCxnSpPr/>
          <p:nvPr/>
        </p:nvCxnSpPr>
        <p:spPr>
          <a:xfrm>
            <a:off x="4644008" y="188640"/>
            <a:ext cx="0" cy="6336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2156938" y="3538304"/>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6923541" y="3538304"/>
            <a:ext cx="0" cy="6480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0" y="0"/>
            <a:ext cx="4313876" cy="3379203"/>
          </a:xfrm>
          <a:prstGeom prst="rect">
            <a:avLst/>
          </a:prstGeom>
        </p:spPr>
      </p:pic>
      <p:pic>
        <p:nvPicPr>
          <p:cNvPr id="15" name="Imagen 14"/>
          <p:cNvPicPr>
            <a:picLocks noChangeAspect="1"/>
          </p:cNvPicPr>
          <p:nvPr/>
        </p:nvPicPr>
        <p:blipFill>
          <a:blip r:embed="rId4"/>
          <a:stretch>
            <a:fillRect/>
          </a:stretch>
        </p:blipFill>
        <p:spPr>
          <a:xfrm>
            <a:off x="4793541" y="645485"/>
            <a:ext cx="4103449" cy="2088232"/>
          </a:xfrm>
          <a:prstGeom prst="rect">
            <a:avLst/>
          </a:prstGeom>
        </p:spPr>
      </p:pic>
      <p:pic>
        <p:nvPicPr>
          <p:cNvPr id="17" name="Imagen 16"/>
          <p:cNvPicPr>
            <a:picLocks noChangeAspect="1"/>
          </p:cNvPicPr>
          <p:nvPr/>
        </p:nvPicPr>
        <p:blipFill>
          <a:blip r:embed="rId5"/>
          <a:stretch>
            <a:fillRect/>
          </a:stretch>
        </p:blipFill>
        <p:spPr>
          <a:xfrm>
            <a:off x="5261459" y="4853862"/>
            <a:ext cx="3324164" cy="1983206"/>
          </a:xfrm>
          <a:prstGeom prst="rect">
            <a:avLst/>
          </a:prstGeom>
        </p:spPr>
      </p:pic>
      <p:sp>
        <p:nvSpPr>
          <p:cNvPr id="18" name="CuadroTexto 17"/>
          <p:cNvSpPr txBox="1"/>
          <p:nvPr/>
        </p:nvSpPr>
        <p:spPr>
          <a:xfrm>
            <a:off x="144017" y="3706023"/>
            <a:ext cx="3312369" cy="369332"/>
          </a:xfrm>
          <a:prstGeom prst="rect">
            <a:avLst/>
          </a:prstGeom>
          <a:noFill/>
        </p:spPr>
        <p:txBody>
          <a:bodyPr wrap="square" rtlCol="0">
            <a:spAutoFit/>
          </a:bodyPr>
          <a:lstStyle/>
          <a:p>
            <a:r>
              <a:rPr lang="es-PE" dirty="0" smtClean="0"/>
              <a:t>Giro Copernicano</a:t>
            </a:r>
            <a:endParaRPr lang="es-PE" dirty="0"/>
          </a:p>
        </p:txBody>
      </p:sp>
      <p:sp>
        <p:nvSpPr>
          <p:cNvPr id="11" name="CuadroTexto 10"/>
          <p:cNvSpPr txBox="1"/>
          <p:nvPr/>
        </p:nvSpPr>
        <p:spPr>
          <a:xfrm>
            <a:off x="4660063" y="3659992"/>
            <a:ext cx="3312369" cy="369332"/>
          </a:xfrm>
          <a:prstGeom prst="rect">
            <a:avLst/>
          </a:prstGeom>
          <a:noFill/>
        </p:spPr>
        <p:txBody>
          <a:bodyPr wrap="square" rtlCol="0">
            <a:spAutoFit/>
          </a:bodyPr>
          <a:lstStyle/>
          <a:p>
            <a:r>
              <a:rPr lang="es-PE" dirty="0" smtClean="0"/>
              <a:t>Giro Copernicano</a:t>
            </a:r>
            <a:endParaRPr lang="es-PE" dirty="0"/>
          </a:p>
        </p:txBody>
      </p:sp>
      <p:sp>
        <p:nvSpPr>
          <p:cNvPr id="2" name="CuadroTexto 1"/>
          <p:cNvSpPr txBox="1"/>
          <p:nvPr/>
        </p:nvSpPr>
        <p:spPr>
          <a:xfrm>
            <a:off x="2483768" y="3706023"/>
            <a:ext cx="1752910" cy="369332"/>
          </a:xfrm>
          <a:prstGeom prst="rect">
            <a:avLst/>
          </a:prstGeom>
          <a:noFill/>
        </p:spPr>
        <p:txBody>
          <a:bodyPr wrap="square" rtlCol="0">
            <a:spAutoFit/>
          </a:bodyPr>
          <a:lstStyle/>
          <a:p>
            <a:r>
              <a:rPr lang="es-PE" dirty="0" smtClean="0"/>
              <a:t>(En astronomía)</a:t>
            </a:r>
            <a:endParaRPr lang="es-PE" dirty="0"/>
          </a:p>
        </p:txBody>
      </p:sp>
      <p:sp>
        <p:nvSpPr>
          <p:cNvPr id="13" name="CuadroTexto 12"/>
          <p:cNvSpPr txBox="1"/>
          <p:nvPr/>
        </p:nvSpPr>
        <p:spPr>
          <a:xfrm>
            <a:off x="7073330" y="3659992"/>
            <a:ext cx="2070670" cy="369332"/>
          </a:xfrm>
          <a:prstGeom prst="rect">
            <a:avLst/>
          </a:prstGeom>
          <a:noFill/>
        </p:spPr>
        <p:txBody>
          <a:bodyPr wrap="square" rtlCol="0">
            <a:spAutoFit/>
          </a:bodyPr>
          <a:lstStyle/>
          <a:p>
            <a:r>
              <a:rPr lang="es-PE" dirty="0" smtClean="0"/>
              <a:t>(En epistemología)</a:t>
            </a:r>
            <a:endParaRPr lang="es-PE" dirty="0"/>
          </a:p>
        </p:txBody>
      </p:sp>
    </p:spTree>
    <p:extLst>
      <p:ext uri="{BB962C8B-B14F-4D97-AF65-F5344CB8AC3E}">
        <p14:creationId xmlns:p14="http://schemas.microsoft.com/office/powerpoint/2010/main" val="2908510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323528" y="2653344"/>
            <a:ext cx="7776864" cy="15677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42528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87624" y="1700808"/>
            <a:ext cx="6552728" cy="923330"/>
          </a:xfrm>
          <a:prstGeom prst="rect">
            <a:avLst/>
          </a:prstGeom>
          <a:noFill/>
        </p:spPr>
        <p:txBody>
          <a:bodyPr wrap="square" rtlCol="0">
            <a:spAutoFit/>
          </a:bodyPr>
          <a:lstStyle/>
          <a:p>
            <a:pPr algn="ctr"/>
            <a:r>
              <a:rPr lang="es-PE" dirty="0" err="1" smtClean="0"/>
              <a:t>Cognition</a:t>
            </a:r>
            <a:r>
              <a:rPr lang="es-PE" dirty="0" smtClean="0"/>
              <a:t>                                 </a:t>
            </a:r>
            <a:r>
              <a:rPr lang="es-PE" dirty="0" err="1" smtClean="0"/>
              <a:t>Feeling</a:t>
            </a:r>
            <a:r>
              <a:rPr lang="es-PE" dirty="0" smtClean="0"/>
              <a:t>                              </a:t>
            </a:r>
            <a:r>
              <a:rPr lang="es-PE" dirty="0" err="1" smtClean="0"/>
              <a:t>Desire</a:t>
            </a:r>
            <a:endParaRPr lang="es-PE" dirty="0" smtClean="0"/>
          </a:p>
          <a:p>
            <a:endParaRPr lang="es-PE" dirty="0"/>
          </a:p>
          <a:p>
            <a:endParaRPr lang="es-PE" dirty="0"/>
          </a:p>
        </p:txBody>
      </p:sp>
      <p:sp>
        <p:nvSpPr>
          <p:cNvPr id="8" name="CuadroTexto 7"/>
          <p:cNvSpPr txBox="1"/>
          <p:nvPr/>
        </p:nvSpPr>
        <p:spPr>
          <a:xfrm>
            <a:off x="793794" y="692696"/>
            <a:ext cx="7920880" cy="369332"/>
          </a:xfrm>
          <a:prstGeom prst="rect">
            <a:avLst/>
          </a:prstGeom>
          <a:noFill/>
        </p:spPr>
        <p:txBody>
          <a:bodyPr wrap="square" rtlCol="0">
            <a:spAutoFit/>
          </a:bodyPr>
          <a:lstStyle/>
          <a:p>
            <a:r>
              <a:rPr lang="es-PE" dirty="0" smtClean="0"/>
              <a:t>Algunos autores separan los intereses de Kant en estas tres facultades. </a:t>
            </a:r>
            <a:endParaRPr lang="es-PE" dirty="0"/>
          </a:p>
        </p:txBody>
      </p:sp>
      <p:sp>
        <p:nvSpPr>
          <p:cNvPr id="10" name="CuadroTexto 9"/>
          <p:cNvSpPr txBox="1"/>
          <p:nvPr/>
        </p:nvSpPr>
        <p:spPr>
          <a:xfrm>
            <a:off x="1367644" y="2868907"/>
            <a:ext cx="4068452" cy="646331"/>
          </a:xfrm>
          <a:prstGeom prst="rect">
            <a:avLst/>
          </a:prstGeom>
          <a:noFill/>
        </p:spPr>
        <p:txBody>
          <a:bodyPr wrap="square" rtlCol="0">
            <a:spAutoFit/>
          </a:bodyPr>
          <a:lstStyle/>
          <a:p>
            <a:pPr algn="ctr"/>
            <a:r>
              <a:rPr lang="es-PE" dirty="0" smtClean="0"/>
              <a:t>Campo de la Razón Teórica</a:t>
            </a:r>
            <a:endParaRPr lang="es-PE" dirty="0"/>
          </a:p>
          <a:p>
            <a:endParaRPr lang="es-PE" dirty="0"/>
          </a:p>
        </p:txBody>
      </p:sp>
      <p:sp>
        <p:nvSpPr>
          <p:cNvPr id="11" name="CuadroTexto 10"/>
          <p:cNvSpPr txBox="1"/>
          <p:nvPr/>
        </p:nvSpPr>
        <p:spPr>
          <a:xfrm>
            <a:off x="4463988" y="2870542"/>
            <a:ext cx="4068452" cy="646331"/>
          </a:xfrm>
          <a:prstGeom prst="rect">
            <a:avLst/>
          </a:prstGeom>
          <a:noFill/>
        </p:spPr>
        <p:txBody>
          <a:bodyPr wrap="square" rtlCol="0">
            <a:spAutoFit/>
          </a:bodyPr>
          <a:lstStyle/>
          <a:p>
            <a:pPr algn="ctr"/>
            <a:r>
              <a:rPr lang="es-PE" dirty="0" smtClean="0"/>
              <a:t>Campo de la Razón Práctica</a:t>
            </a:r>
            <a:endParaRPr lang="es-PE" dirty="0"/>
          </a:p>
          <a:p>
            <a:endParaRPr lang="es-PE" dirty="0"/>
          </a:p>
        </p:txBody>
      </p:sp>
      <p:cxnSp>
        <p:nvCxnSpPr>
          <p:cNvPr id="12" name="Conector recto de flecha 11"/>
          <p:cNvCxnSpPr>
            <a:stCxn id="10" idx="0"/>
          </p:cNvCxnSpPr>
          <p:nvPr/>
        </p:nvCxnSpPr>
        <p:spPr>
          <a:xfrm flipH="1" flipV="1">
            <a:off x="2591780" y="2348880"/>
            <a:ext cx="810090" cy="5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0"/>
          </p:cNvCxnSpPr>
          <p:nvPr/>
        </p:nvCxnSpPr>
        <p:spPr>
          <a:xfrm flipV="1">
            <a:off x="3401870" y="2348880"/>
            <a:ext cx="1014899" cy="5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660232" y="2194160"/>
            <a:ext cx="180020" cy="615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655676"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p:cNvSpPr/>
          <p:nvPr/>
        </p:nvSpPr>
        <p:spPr>
          <a:xfrm>
            <a:off x="4142166"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p:cNvSpPr/>
          <p:nvPr/>
        </p:nvSpPr>
        <p:spPr>
          <a:xfrm>
            <a:off x="6309193"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p:cNvSpPr txBox="1"/>
          <p:nvPr/>
        </p:nvSpPr>
        <p:spPr>
          <a:xfrm>
            <a:off x="1187624" y="4382347"/>
            <a:ext cx="6552728" cy="923330"/>
          </a:xfrm>
          <a:prstGeom prst="rect">
            <a:avLst/>
          </a:prstGeom>
          <a:noFill/>
        </p:spPr>
        <p:txBody>
          <a:bodyPr wrap="square" rtlCol="0">
            <a:spAutoFit/>
          </a:bodyPr>
          <a:lstStyle/>
          <a:p>
            <a:pPr algn="ctr"/>
            <a:r>
              <a:rPr lang="es-PE" dirty="0" smtClean="0">
                <a:solidFill>
                  <a:srgbClr val="00B050"/>
                </a:solidFill>
              </a:rPr>
              <a:t>Entendimiento                          Sensibilidad                           Voluntad</a:t>
            </a:r>
          </a:p>
          <a:p>
            <a:endParaRPr lang="es-PE" dirty="0">
              <a:solidFill>
                <a:srgbClr val="00B050"/>
              </a:solidFill>
            </a:endParaRPr>
          </a:p>
          <a:p>
            <a:endParaRPr lang="es-PE" dirty="0">
              <a:solidFill>
                <a:srgbClr val="00B050"/>
              </a:solidFill>
            </a:endParaRPr>
          </a:p>
        </p:txBody>
      </p:sp>
      <p:cxnSp>
        <p:nvCxnSpPr>
          <p:cNvPr id="9" name="Conector recto de flecha 8"/>
          <p:cNvCxnSpPr/>
          <p:nvPr/>
        </p:nvCxnSpPr>
        <p:spPr>
          <a:xfrm flipH="1">
            <a:off x="1871700" y="2348880"/>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flipH="1">
            <a:off x="6930262" y="2348880"/>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H="1">
            <a:off x="4770378" y="2349624"/>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2"/>
          <a:stretch>
            <a:fillRect/>
          </a:stretch>
        </p:blipFill>
        <p:spPr>
          <a:xfrm>
            <a:off x="2257264" y="5399184"/>
            <a:ext cx="4791506" cy="1282485"/>
          </a:xfrm>
          <a:prstGeom prst="rect">
            <a:avLst/>
          </a:prstGeom>
        </p:spPr>
      </p:pic>
      <p:pic>
        <p:nvPicPr>
          <p:cNvPr id="21" name="Imagen 20"/>
          <p:cNvPicPr>
            <a:picLocks noChangeAspect="1"/>
          </p:cNvPicPr>
          <p:nvPr/>
        </p:nvPicPr>
        <p:blipFill>
          <a:blip r:embed="rId3"/>
          <a:stretch>
            <a:fillRect/>
          </a:stretch>
        </p:blipFill>
        <p:spPr>
          <a:xfrm>
            <a:off x="1256624" y="5410884"/>
            <a:ext cx="1000640" cy="1259083"/>
          </a:xfrm>
          <a:prstGeom prst="rect">
            <a:avLst/>
          </a:prstGeom>
        </p:spPr>
      </p:pic>
    </p:spTree>
    <p:extLst>
      <p:ext uri="{BB962C8B-B14F-4D97-AF65-F5344CB8AC3E}">
        <p14:creationId xmlns:p14="http://schemas.microsoft.com/office/powerpoint/2010/main" val="1596985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55576" y="764704"/>
            <a:ext cx="7713309" cy="5112568"/>
          </a:xfrm>
          <a:prstGeom prst="rect">
            <a:avLst/>
          </a:prstGeom>
        </p:spPr>
      </p:pic>
    </p:spTree>
    <p:extLst>
      <p:ext uri="{BB962C8B-B14F-4D97-AF65-F5344CB8AC3E}">
        <p14:creationId xmlns:p14="http://schemas.microsoft.com/office/powerpoint/2010/main" val="3915556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899592" y="244770"/>
            <a:ext cx="7920880" cy="6463308"/>
          </a:xfrm>
          <a:prstGeom prst="rect">
            <a:avLst/>
          </a:prstGeom>
          <a:noFill/>
        </p:spPr>
        <p:txBody>
          <a:bodyPr wrap="square" rtlCol="0">
            <a:spAutoFit/>
          </a:bodyPr>
          <a:lstStyle/>
          <a:p>
            <a:r>
              <a:rPr lang="es-PE" dirty="0" smtClean="0"/>
              <a:t>Otros especialistas indican que en la obra de Kant se busca responder a </a:t>
            </a:r>
            <a:r>
              <a:rPr lang="es-PE" dirty="0" smtClean="0">
                <a:solidFill>
                  <a:srgbClr val="00B050"/>
                </a:solidFill>
              </a:rPr>
              <a:t>cuatro</a:t>
            </a:r>
            <a:r>
              <a:rPr lang="es-PE" dirty="0" smtClean="0"/>
              <a:t> grandes interrogantes:</a:t>
            </a:r>
          </a:p>
          <a:p>
            <a:endParaRPr lang="es-PE" dirty="0" smtClean="0"/>
          </a:p>
          <a:p>
            <a:endParaRPr lang="es-PE" dirty="0" smtClean="0"/>
          </a:p>
          <a:p>
            <a:endParaRPr lang="es-PE" dirty="0"/>
          </a:p>
          <a:p>
            <a:endParaRPr lang="es-PE" dirty="0" smtClean="0"/>
          </a:p>
          <a:p>
            <a:endParaRPr lang="es-PE" dirty="0"/>
          </a:p>
          <a:p>
            <a:endParaRPr lang="es-PE" dirty="0" smtClean="0"/>
          </a:p>
          <a:p>
            <a:endParaRPr lang="es-PE" dirty="0"/>
          </a:p>
          <a:p>
            <a:endParaRPr lang="es-PE" dirty="0"/>
          </a:p>
          <a:p>
            <a:endParaRPr lang="es-PE" dirty="0"/>
          </a:p>
          <a:p>
            <a:pPr marL="285750" indent="-285750">
              <a:buFontTx/>
              <a:buChar char="-"/>
            </a:pPr>
            <a:r>
              <a:rPr lang="es-PE" dirty="0" smtClean="0"/>
              <a:t>¿Qué puedo </a:t>
            </a:r>
            <a:r>
              <a:rPr lang="es-PE" dirty="0" smtClean="0">
                <a:solidFill>
                  <a:srgbClr val="00B050"/>
                </a:solidFill>
              </a:rPr>
              <a:t>conocer</a:t>
            </a:r>
            <a:r>
              <a:rPr lang="es-PE" dirty="0" smtClean="0"/>
              <a:t>?                                    (Campo de la Metafísica y 						epistemología)</a:t>
            </a:r>
          </a:p>
          <a:p>
            <a:endParaRPr lang="es-PE" dirty="0" smtClean="0"/>
          </a:p>
          <a:p>
            <a:pPr marL="285750" indent="-285750">
              <a:buFontTx/>
              <a:buChar char="-"/>
            </a:pPr>
            <a:endParaRPr lang="es-PE" dirty="0"/>
          </a:p>
          <a:p>
            <a:pPr marL="285750" indent="-285750">
              <a:buFontTx/>
              <a:buChar char="-"/>
            </a:pPr>
            <a:r>
              <a:rPr lang="es-PE" dirty="0" smtClean="0"/>
              <a:t>¿</a:t>
            </a:r>
            <a:r>
              <a:rPr lang="es-PE" dirty="0"/>
              <a:t>Qué </a:t>
            </a:r>
            <a:r>
              <a:rPr lang="es-PE" dirty="0" smtClean="0"/>
              <a:t>debo </a:t>
            </a:r>
            <a:r>
              <a:rPr lang="es-PE" dirty="0" smtClean="0">
                <a:solidFill>
                  <a:srgbClr val="00B050"/>
                </a:solidFill>
              </a:rPr>
              <a:t>hacer</a:t>
            </a:r>
            <a:r>
              <a:rPr lang="es-PE" dirty="0" smtClean="0"/>
              <a:t>?		          </a:t>
            </a:r>
            <a:r>
              <a:rPr lang="es-PE" dirty="0"/>
              <a:t>(Campo de la </a:t>
            </a:r>
            <a:r>
              <a:rPr lang="es-PE" dirty="0" smtClean="0"/>
              <a:t>Moral)</a:t>
            </a:r>
            <a:endParaRPr lang="es-PE" dirty="0"/>
          </a:p>
          <a:p>
            <a:pPr marL="285750" indent="-285750">
              <a:buFontTx/>
              <a:buChar char="-"/>
            </a:pPr>
            <a:endParaRPr lang="es-PE" dirty="0" smtClean="0"/>
          </a:p>
          <a:p>
            <a:pPr marL="285750" indent="-285750">
              <a:buFontTx/>
              <a:buChar char="-"/>
            </a:pPr>
            <a:endParaRPr lang="es-PE" dirty="0"/>
          </a:p>
          <a:p>
            <a:pPr marL="285750" indent="-285750">
              <a:buFontTx/>
              <a:buChar char="-"/>
            </a:pPr>
            <a:r>
              <a:rPr lang="es-PE" dirty="0" smtClean="0"/>
              <a:t>¿</a:t>
            </a:r>
            <a:r>
              <a:rPr lang="es-PE" dirty="0"/>
              <a:t>Qué puedo </a:t>
            </a:r>
            <a:r>
              <a:rPr lang="es-PE" dirty="0" smtClean="0">
                <a:solidFill>
                  <a:srgbClr val="00B050"/>
                </a:solidFill>
              </a:rPr>
              <a:t>esperar</a:t>
            </a:r>
            <a:r>
              <a:rPr lang="es-PE" dirty="0" smtClean="0"/>
              <a:t>?		          </a:t>
            </a:r>
            <a:r>
              <a:rPr lang="es-PE" dirty="0"/>
              <a:t>(Campo de la </a:t>
            </a:r>
            <a:r>
              <a:rPr lang="es-PE" dirty="0" smtClean="0"/>
              <a:t>Religión)</a:t>
            </a:r>
            <a:endParaRPr lang="es-PE" dirty="0"/>
          </a:p>
          <a:p>
            <a:pPr marL="285750" indent="-285750">
              <a:buFontTx/>
              <a:buChar char="-"/>
            </a:pPr>
            <a:endParaRPr lang="es-PE" dirty="0" smtClean="0"/>
          </a:p>
          <a:p>
            <a:pPr marL="285750" indent="-285750">
              <a:buFontTx/>
              <a:buChar char="-"/>
            </a:pPr>
            <a:endParaRPr lang="es-PE" dirty="0"/>
          </a:p>
          <a:p>
            <a:pPr marL="285750" indent="-285750">
              <a:buFontTx/>
              <a:buChar char="-"/>
            </a:pPr>
            <a:r>
              <a:rPr lang="es-PE" dirty="0" smtClean="0"/>
              <a:t>¿</a:t>
            </a:r>
            <a:r>
              <a:rPr lang="es-PE" dirty="0"/>
              <a:t>Qué </a:t>
            </a:r>
            <a:r>
              <a:rPr lang="es-PE" dirty="0" smtClean="0"/>
              <a:t>es el ser </a:t>
            </a:r>
            <a:r>
              <a:rPr lang="es-PE" dirty="0" smtClean="0">
                <a:solidFill>
                  <a:srgbClr val="00B050"/>
                </a:solidFill>
              </a:rPr>
              <a:t>humano</a:t>
            </a:r>
            <a:r>
              <a:rPr lang="es-PE" dirty="0" smtClean="0"/>
              <a:t>?                                </a:t>
            </a:r>
            <a:r>
              <a:rPr lang="es-PE" dirty="0"/>
              <a:t>(Campo de la </a:t>
            </a:r>
            <a:r>
              <a:rPr lang="es-PE" dirty="0" smtClean="0"/>
              <a:t>Antropología)</a:t>
            </a:r>
            <a:endParaRPr lang="es-PE" dirty="0"/>
          </a:p>
          <a:p>
            <a:endParaRPr lang="es-PE" dirty="0"/>
          </a:p>
        </p:txBody>
      </p:sp>
      <p:sp>
        <p:nvSpPr>
          <p:cNvPr id="17" name="Flecha derecha 16"/>
          <p:cNvSpPr/>
          <p:nvPr/>
        </p:nvSpPr>
        <p:spPr>
          <a:xfrm>
            <a:off x="3644102" y="5037868"/>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a:off x="3644102" y="5787857"/>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a:off x="3674546" y="3358951"/>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a:off x="3674546" y="4209994"/>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22" name="Imagen 21"/>
          <p:cNvPicPr>
            <a:picLocks noChangeAspect="1"/>
          </p:cNvPicPr>
          <p:nvPr/>
        </p:nvPicPr>
        <p:blipFill>
          <a:blip r:embed="rId2"/>
          <a:stretch>
            <a:fillRect/>
          </a:stretch>
        </p:blipFill>
        <p:spPr>
          <a:xfrm>
            <a:off x="2123728" y="1058198"/>
            <a:ext cx="4752528" cy="1983243"/>
          </a:xfrm>
          <a:prstGeom prst="rect">
            <a:avLst/>
          </a:prstGeom>
        </p:spPr>
      </p:pic>
    </p:spTree>
    <p:extLst>
      <p:ext uri="{BB962C8B-B14F-4D97-AF65-F5344CB8AC3E}">
        <p14:creationId xmlns:p14="http://schemas.microsoft.com/office/powerpoint/2010/main" val="2460636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357166"/>
            <a:ext cx="8429684" cy="954107"/>
          </a:xfrm>
          <a:prstGeom prst="rect">
            <a:avLst/>
          </a:prstGeom>
          <a:noFill/>
        </p:spPr>
        <p:txBody>
          <a:bodyPr wrap="square" rtlCol="0">
            <a:spAutoFit/>
          </a:bodyPr>
          <a:lstStyle/>
          <a:p>
            <a:r>
              <a:rPr lang="es-PE" sz="2800" dirty="0" smtClean="0"/>
              <a:t>El pensamiento de Kant se ocupa en parte de la Filosofía </a:t>
            </a:r>
            <a:r>
              <a:rPr lang="es-PE" sz="2800" dirty="0" smtClean="0">
                <a:solidFill>
                  <a:srgbClr val="00B050"/>
                </a:solidFill>
              </a:rPr>
              <a:t>Práctica</a:t>
            </a:r>
            <a:r>
              <a:rPr lang="es-PE" sz="2800" dirty="0" smtClean="0"/>
              <a:t>.</a:t>
            </a:r>
            <a:endParaRPr lang="es-PE" sz="2800" dirty="0"/>
          </a:p>
        </p:txBody>
      </p:sp>
      <p:pic>
        <p:nvPicPr>
          <p:cNvPr id="3073" name="Picture 1"/>
          <p:cNvPicPr>
            <a:picLocks noChangeAspect="1" noChangeArrowheads="1"/>
          </p:cNvPicPr>
          <p:nvPr/>
        </p:nvPicPr>
        <p:blipFill>
          <a:blip r:embed="rId2"/>
          <a:srcRect/>
          <a:stretch>
            <a:fillRect/>
          </a:stretch>
        </p:blipFill>
        <p:spPr bwMode="auto">
          <a:xfrm>
            <a:off x="3428992" y="1000109"/>
            <a:ext cx="4929222" cy="1785950"/>
          </a:xfrm>
          <a:prstGeom prst="rect">
            <a:avLst/>
          </a:prstGeom>
          <a:noFill/>
          <a:ln w="9525">
            <a:noFill/>
            <a:miter lim="800000"/>
            <a:headEnd/>
            <a:tailEnd/>
          </a:ln>
          <a:effectLst/>
        </p:spPr>
      </p:pic>
      <p:sp>
        <p:nvSpPr>
          <p:cNvPr id="7" name="6 CuadroTexto"/>
          <p:cNvSpPr txBox="1"/>
          <p:nvPr/>
        </p:nvSpPr>
        <p:spPr>
          <a:xfrm>
            <a:off x="494605" y="2771412"/>
            <a:ext cx="8358246" cy="2923877"/>
          </a:xfrm>
          <a:prstGeom prst="rect">
            <a:avLst/>
          </a:prstGeom>
          <a:noFill/>
        </p:spPr>
        <p:txBody>
          <a:bodyPr wrap="square" rtlCol="0">
            <a:spAutoFit/>
          </a:bodyPr>
          <a:lstStyle/>
          <a:p>
            <a:pPr algn="just"/>
            <a:r>
              <a:rPr lang="es-PE" sz="1600" dirty="0" smtClean="0"/>
              <a:t>Pero también se ocupa de la epistemología. La </a:t>
            </a:r>
            <a:r>
              <a:rPr lang="es-PE" sz="1600" dirty="0" smtClean="0">
                <a:solidFill>
                  <a:srgbClr val="00B050"/>
                </a:solidFill>
              </a:rPr>
              <a:t>razón</a:t>
            </a:r>
            <a:r>
              <a:rPr lang="es-PE" sz="1600" dirty="0" smtClean="0"/>
              <a:t> </a:t>
            </a:r>
            <a:r>
              <a:rPr lang="es-PE" sz="1600" dirty="0" smtClean="0">
                <a:solidFill>
                  <a:srgbClr val="00B050"/>
                </a:solidFill>
              </a:rPr>
              <a:t>teórica</a:t>
            </a:r>
            <a:r>
              <a:rPr lang="es-PE" sz="1600" dirty="0" smtClean="0"/>
              <a:t> se ocupa del conocimiento de la realidad, y más precisamente, de las estructuras mediante las cuáles conocemos. </a:t>
            </a:r>
          </a:p>
          <a:p>
            <a:endParaRPr lang="es-PE" sz="1600" dirty="0"/>
          </a:p>
          <a:p>
            <a:pPr algn="just"/>
            <a:r>
              <a:rPr lang="es-PE" sz="1600" dirty="0" smtClean="0"/>
              <a:t>El proyecto de Kant es conocido como filosofía </a:t>
            </a:r>
            <a:r>
              <a:rPr lang="es-PE" sz="1600" dirty="0" smtClean="0">
                <a:solidFill>
                  <a:srgbClr val="FF0000"/>
                </a:solidFill>
              </a:rPr>
              <a:t>crítica</a:t>
            </a:r>
            <a:r>
              <a:rPr lang="es-PE" sz="1600" dirty="0" smtClean="0"/>
              <a:t>. </a:t>
            </a:r>
            <a:r>
              <a:rPr lang="es-PE" sz="2000" dirty="0" smtClean="0">
                <a:solidFill>
                  <a:schemeClr val="tx2">
                    <a:lumMod val="60000"/>
                    <a:lumOff val="40000"/>
                  </a:schemeClr>
                </a:solidFill>
              </a:rPr>
              <a:t>Supone una crítica a la razón misma</a:t>
            </a:r>
            <a:r>
              <a:rPr lang="es-PE" sz="1600" dirty="0" smtClean="0"/>
              <a:t>. La razón se critica a sí misma para saber qué puede conocer legítimamente y qué no. (Límites de la razón).</a:t>
            </a:r>
          </a:p>
          <a:p>
            <a:pPr algn="just"/>
            <a:endParaRPr lang="es-PE" sz="1600" dirty="0"/>
          </a:p>
          <a:p>
            <a:pPr algn="just"/>
            <a:r>
              <a:rPr lang="es-PE" sz="1600" dirty="0" smtClean="0"/>
              <a:t> Estas siguientes ideas son ejemplos de lo que </a:t>
            </a:r>
            <a:r>
              <a:rPr lang="es-PE" sz="1600" dirty="0"/>
              <a:t>nuestra </a:t>
            </a:r>
            <a:r>
              <a:rPr lang="es-PE" sz="1600" dirty="0" smtClean="0">
                <a:solidFill>
                  <a:srgbClr val="00B050"/>
                </a:solidFill>
              </a:rPr>
              <a:t>razón práctica </a:t>
            </a:r>
            <a:r>
              <a:rPr lang="es-PE" sz="1600" dirty="0"/>
              <a:t>postula </a:t>
            </a:r>
            <a:r>
              <a:rPr lang="es-PE" sz="1600" dirty="0" smtClean="0"/>
              <a:t>sin tener experiencia plena de los mismos:</a:t>
            </a:r>
          </a:p>
          <a:p>
            <a:endParaRPr lang="es-PE" sz="1600" dirty="0"/>
          </a:p>
          <a:p>
            <a:endParaRPr lang="es-PE" sz="1600" dirty="0"/>
          </a:p>
        </p:txBody>
      </p:sp>
      <p:sp>
        <p:nvSpPr>
          <p:cNvPr id="2" name="CuadroTexto 1"/>
          <p:cNvSpPr txBox="1"/>
          <p:nvPr/>
        </p:nvSpPr>
        <p:spPr>
          <a:xfrm>
            <a:off x="1505376" y="4811933"/>
            <a:ext cx="6336704" cy="1815882"/>
          </a:xfrm>
          <a:prstGeom prst="rect">
            <a:avLst/>
          </a:prstGeom>
          <a:noFill/>
        </p:spPr>
        <p:txBody>
          <a:bodyPr wrap="square" rtlCol="0">
            <a:spAutoFit/>
          </a:bodyPr>
          <a:lstStyle/>
          <a:p>
            <a:pPr algn="ctr"/>
            <a:r>
              <a:rPr lang="es-PE" sz="2800" dirty="0" smtClean="0"/>
              <a:t>DIOS</a:t>
            </a:r>
          </a:p>
          <a:p>
            <a:pPr algn="ctr"/>
            <a:r>
              <a:rPr lang="es-PE" sz="2800" dirty="0" smtClean="0"/>
              <a:t>ALMA INMORTAL</a:t>
            </a:r>
          </a:p>
          <a:p>
            <a:pPr algn="ctr"/>
            <a:r>
              <a:rPr lang="es-PE" sz="2800" dirty="0" smtClean="0"/>
              <a:t>LIBERTAD</a:t>
            </a:r>
          </a:p>
          <a:p>
            <a:pPr algn="ctr"/>
            <a:r>
              <a:rPr lang="es-PE" sz="2800" dirty="0" smtClean="0"/>
              <a:t>MUNDO </a:t>
            </a:r>
            <a:endParaRPr lang="es-PE" sz="2800" dirty="0"/>
          </a:p>
        </p:txBody>
      </p:sp>
      <p:sp>
        <p:nvSpPr>
          <p:cNvPr id="3" name="CuadroTexto 2"/>
          <p:cNvSpPr txBox="1"/>
          <p:nvPr/>
        </p:nvSpPr>
        <p:spPr>
          <a:xfrm>
            <a:off x="6012160" y="815443"/>
            <a:ext cx="1584176" cy="369332"/>
          </a:xfrm>
          <a:prstGeom prst="rect">
            <a:avLst/>
          </a:prstGeom>
          <a:noFill/>
        </p:spPr>
        <p:txBody>
          <a:bodyPr wrap="square" rtlCol="0">
            <a:spAutoFit/>
          </a:bodyPr>
          <a:lstStyle/>
          <a:p>
            <a:r>
              <a:rPr lang="es-PE" dirty="0" smtClean="0"/>
              <a:t>- historia</a:t>
            </a:r>
            <a:endParaRPr lang="es-PE" dirty="0"/>
          </a:p>
        </p:txBody>
      </p:sp>
      <p:sp>
        <p:nvSpPr>
          <p:cNvPr id="8" name="Rectángulo 7"/>
          <p:cNvSpPr/>
          <p:nvPr/>
        </p:nvSpPr>
        <p:spPr>
          <a:xfrm>
            <a:off x="494605" y="3429000"/>
            <a:ext cx="8469883"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214290"/>
            <a:ext cx="8501122" cy="6340197"/>
          </a:xfrm>
          <a:prstGeom prst="rect">
            <a:avLst/>
          </a:prstGeom>
          <a:noFill/>
        </p:spPr>
        <p:txBody>
          <a:bodyPr wrap="square" rtlCol="0">
            <a:spAutoFit/>
          </a:bodyPr>
          <a:lstStyle/>
          <a:p>
            <a:pPr algn="just"/>
            <a:r>
              <a:rPr lang="es-PE" sz="1400" dirty="0" smtClean="0"/>
              <a:t>Kant recibe la tradición alemana </a:t>
            </a:r>
            <a:r>
              <a:rPr lang="es-PE" sz="1400" dirty="0" smtClean="0">
                <a:solidFill>
                  <a:srgbClr val="C00000"/>
                </a:solidFill>
              </a:rPr>
              <a:t>racionalista</a:t>
            </a:r>
            <a:r>
              <a:rPr lang="es-PE" sz="1400" dirty="0" smtClean="0"/>
              <a:t>. Lo que sostiene esta tradición es que </a:t>
            </a:r>
            <a:r>
              <a:rPr lang="es-PE" sz="1400" dirty="0" smtClean="0">
                <a:solidFill>
                  <a:srgbClr val="C00000"/>
                </a:solidFill>
              </a:rPr>
              <a:t>existen ideas innatas</a:t>
            </a:r>
            <a:r>
              <a:rPr lang="es-PE" sz="1400" dirty="0" smtClean="0"/>
              <a:t> a la razón, de modo que no necesito salir de mi razón para tener conocimiento de la realidad, en este sentido, se prescinde totalmente de la experiencia.</a:t>
            </a:r>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r>
              <a:rPr lang="es-PE" sz="1400" dirty="0" smtClean="0"/>
              <a:t>Los mercaderes ingleses llevaron a </a:t>
            </a:r>
            <a:r>
              <a:rPr lang="es-PE" sz="1400" dirty="0" err="1" smtClean="0"/>
              <a:t>Köningsberg</a:t>
            </a:r>
            <a:r>
              <a:rPr lang="es-PE" sz="1400" dirty="0" smtClean="0"/>
              <a:t> los textos de </a:t>
            </a:r>
            <a:r>
              <a:rPr lang="es-PE" sz="1400" dirty="0" err="1" smtClean="0"/>
              <a:t>Hume</a:t>
            </a:r>
            <a:r>
              <a:rPr lang="es-PE" sz="1400" dirty="0" smtClean="0"/>
              <a:t>, el escéptico </a:t>
            </a:r>
            <a:r>
              <a:rPr lang="es-PE" sz="1400" dirty="0" smtClean="0">
                <a:solidFill>
                  <a:srgbClr val="C00000"/>
                </a:solidFill>
              </a:rPr>
              <a:t>empirista</a:t>
            </a:r>
            <a:r>
              <a:rPr lang="es-PE" sz="1400" dirty="0" smtClean="0"/>
              <a:t>. Al removerle las convicciones racionalistas (como por ejemplo, la idea de causalidad), Kant declara que </a:t>
            </a:r>
            <a:r>
              <a:rPr lang="es-PE" sz="1400" dirty="0" err="1" smtClean="0"/>
              <a:t>Hume</a:t>
            </a:r>
            <a:r>
              <a:rPr lang="es-PE" sz="1400" dirty="0" smtClean="0"/>
              <a:t> le ha despertado de su sueño dogmático</a:t>
            </a:r>
            <a:r>
              <a:rPr lang="es-PE" sz="1400" dirty="0" smtClean="0">
                <a:solidFill>
                  <a:srgbClr val="C00000"/>
                </a:solidFill>
              </a:rPr>
              <a:t>: NO HAY IDEAS INNATAS</a:t>
            </a:r>
            <a:r>
              <a:rPr lang="es-PE" sz="1400" dirty="0" smtClean="0"/>
              <a:t>, su origen se encuentra en la experiencia. Mientras los racionalistas consideraban las ideas innatas como intuiciones racionales, los empiristas creen en una intuición sensible. </a:t>
            </a:r>
            <a:r>
              <a:rPr lang="es-PE" sz="1400" dirty="0" smtClean="0">
                <a:solidFill>
                  <a:srgbClr val="00B050"/>
                </a:solidFill>
              </a:rPr>
              <a:t>Kant, de algún modo, sintetiza ambas corrientes.</a:t>
            </a:r>
            <a:endParaRPr lang="es-PE" sz="1400" dirty="0">
              <a:solidFill>
                <a:srgbClr val="00B050"/>
              </a:solidFill>
            </a:endParaRPr>
          </a:p>
        </p:txBody>
      </p:sp>
      <p:pic>
        <p:nvPicPr>
          <p:cNvPr id="17410" name="Picture 2"/>
          <p:cNvPicPr>
            <a:picLocks noChangeAspect="1" noChangeArrowheads="1"/>
          </p:cNvPicPr>
          <p:nvPr/>
        </p:nvPicPr>
        <p:blipFill>
          <a:blip r:embed="rId2"/>
          <a:srcRect/>
          <a:stretch>
            <a:fillRect/>
          </a:stretch>
        </p:blipFill>
        <p:spPr bwMode="auto">
          <a:xfrm>
            <a:off x="0" y="1268760"/>
            <a:ext cx="8878303" cy="3816424"/>
          </a:xfrm>
          <a:prstGeom prst="rect">
            <a:avLst/>
          </a:prstGeom>
          <a:noFill/>
          <a:ln w="9525">
            <a:noFill/>
            <a:miter lim="800000"/>
            <a:headEnd/>
            <a:tailEnd/>
          </a:ln>
          <a:effectLst/>
        </p:spPr>
      </p:pic>
      <p:sp>
        <p:nvSpPr>
          <p:cNvPr id="2" name="Rectángulo 1"/>
          <p:cNvSpPr/>
          <p:nvPr/>
        </p:nvSpPr>
        <p:spPr>
          <a:xfrm>
            <a:off x="1331640" y="1271108"/>
            <a:ext cx="2376264" cy="357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3" name="Rectángulo 2"/>
          <p:cNvSpPr/>
          <p:nvPr/>
        </p:nvSpPr>
        <p:spPr>
          <a:xfrm>
            <a:off x="611560" y="4725144"/>
            <a:ext cx="27363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7596336" y="2708920"/>
            <a:ext cx="1080120"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461422" y="4551691"/>
            <a:ext cx="8225377" cy="15677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98334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428604"/>
            <a:ext cx="8286808" cy="3416320"/>
          </a:xfrm>
          <a:prstGeom prst="rect">
            <a:avLst/>
          </a:prstGeom>
          <a:noFill/>
        </p:spPr>
        <p:txBody>
          <a:bodyPr wrap="square" rtlCol="0">
            <a:spAutoFit/>
          </a:bodyPr>
          <a:lstStyle/>
          <a:p>
            <a:pPr>
              <a:buNone/>
            </a:pPr>
            <a:r>
              <a:rPr lang="es-PE" dirty="0" smtClean="0"/>
              <a:t>Así, Kant rescata la importancia de la </a:t>
            </a:r>
            <a:r>
              <a:rPr lang="es-PE" dirty="0" smtClean="0">
                <a:solidFill>
                  <a:srgbClr val="FF0000"/>
                </a:solidFill>
              </a:rPr>
              <a:t>SENSIBILIDAD</a:t>
            </a:r>
            <a:r>
              <a:rPr lang="es-PE" dirty="0" smtClean="0"/>
              <a:t>.</a:t>
            </a:r>
          </a:p>
          <a:p>
            <a:pPr>
              <a:buNone/>
            </a:pPr>
            <a:endParaRPr lang="es-PE" dirty="0" smtClean="0"/>
          </a:p>
          <a:p>
            <a:pPr algn="just">
              <a:buNone/>
            </a:pPr>
            <a:r>
              <a:rPr lang="es-PE" dirty="0" smtClean="0"/>
              <a:t>La sensibilidad es lo que nos pone en contacto directo con los objetos. Cuando capto los datos sensibles, mi mente ordena las ideas bajo </a:t>
            </a:r>
            <a:r>
              <a:rPr lang="es-PE" dirty="0" smtClean="0">
                <a:solidFill>
                  <a:srgbClr val="FF0000"/>
                </a:solidFill>
              </a:rPr>
              <a:t>CATEGORÍAS</a:t>
            </a:r>
            <a:r>
              <a:rPr lang="es-PE" dirty="0" smtClean="0"/>
              <a:t>, lo que presupone una estructura para el conocimiento y evita el caos de sensaciones. </a:t>
            </a:r>
          </a:p>
          <a:p>
            <a:pPr algn="just">
              <a:buNone/>
            </a:pPr>
            <a:endParaRPr lang="es-PE" dirty="0"/>
          </a:p>
          <a:p>
            <a:pPr algn="just">
              <a:buNone/>
            </a:pPr>
            <a:r>
              <a:rPr lang="es-PE" dirty="0" smtClean="0"/>
              <a:t>La cosa en sí es el mundo, lo captado por nuestra </a:t>
            </a:r>
            <a:r>
              <a:rPr lang="es-PE" dirty="0" err="1" smtClean="0"/>
              <a:t>sensibilidad+entendimiento</a:t>
            </a:r>
            <a:r>
              <a:rPr lang="es-PE" dirty="0" smtClean="0"/>
              <a:t> es el fenómeno que se constituye cuando se aplican las categorías de la mente a los datos sensibles. </a:t>
            </a:r>
            <a:r>
              <a:rPr lang="es-PE" dirty="0" smtClean="0">
                <a:solidFill>
                  <a:srgbClr val="FF0000"/>
                </a:solidFill>
              </a:rPr>
              <a:t>Según Kant: PODEMOS CONOCER LOS FENÓMENOS PERO NO LA COSA EN SÍ.</a:t>
            </a:r>
          </a:p>
          <a:p>
            <a:pPr algn="just">
              <a:buNone/>
            </a:pPr>
            <a:endParaRPr lang="es-PE" dirty="0"/>
          </a:p>
          <a:p>
            <a:pPr algn="just">
              <a:buNone/>
            </a:pPr>
            <a:endParaRPr lang="es-PE" dirty="0" smtClean="0">
              <a:solidFill>
                <a:srgbClr val="FF0000"/>
              </a:solidFill>
            </a:endParaRPr>
          </a:p>
          <a:p>
            <a:endParaRPr lang="es-PE" dirty="0"/>
          </a:p>
        </p:txBody>
      </p:sp>
      <p:pic>
        <p:nvPicPr>
          <p:cNvPr id="2" name="Imagen 1"/>
          <p:cNvPicPr>
            <a:picLocks noChangeAspect="1"/>
          </p:cNvPicPr>
          <p:nvPr/>
        </p:nvPicPr>
        <p:blipFill>
          <a:blip r:embed="rId2"/>
          <a:stretch>
            <a:fillRect/>
          </a:stretch>
        </p:blipFill>
        <p:spPr>
          <a:xfrm>
            <a:off x="1790700" y="3501008"/>
            <a:ext cx="5562600"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716016" y="19472"/>
            <a:ext cx="3999388" cy="7017306"/>
          </a:xfrm>
          <a:prstGeom prst="rect">
            <a:avLst/>
          </a:prstGeom>
          <a:noFill/>
        </p:spPr>
        <p:txBody>
          <a:bodyPr wrap="square" rtlCol="0">
            <a:spAutoFit/>
          </a:bodyPr>
          <a:lstStyle/>
          <a:p>
            <a:pPr>
              <a:buNone/>
            </a:pPr>
            <a:r>
              <a:rPr lang="es-PE" dirty="0" smtClean="0">
                <a:solidFill>
                  <a:srgbClr val="FF0000"/>
                </a:solidFill>
              </a:rPr>
              <a:t>.</a:t>
            </a:r>
          </a:p>
          <a:p>
            <a:pPr algn="just">
              <a:buNone/>
            </a:pPr>
            <a:endParaRPr lang="es-PE" dirty="0"/>
          </a:p>
          <a:p>
            <a:pPr algn="just">
              <a:buNone/>
            </a:pPr>
            <a:r>
              <a:rPr lang="es-PE" dirty="0" smtClean="0"/>
              <a:t>Entonces… puede ser legítimo preguntarnos…. ¿Qué pasa con la </a:t>
            </a:r>
            <a:r>
              <a:rPr lang="es-PE" dirty="0" smtClean="0">
                <a:solidFill>
                  <a:srgbClr val="00B050"/>
                </a:solidFill>
              </a:rPr>
              <a:t>verdad</a:t>
            </a:r>
            <a:r>
              <a:rPr lang="es-PE" dirty="0" smtClean="0"/>
              <a:t>?</a:t>
            </a:r>
          </a:p>
          <a:p>
            <a:pPr algn="just">
              <a:buNone/>
            </a:pPr>
            <a:endParaRPr lang="es-PE" dirty="0"/>
          </a:p>
          <a:p>
            <a:pPr algn="just">
              <a:buNone/>
            </a:pPr>
            <a:r>
              <a:rPr lang="es-PE" dirty="0" smtClean="0"/>
              <a:t>Al cuestionar los alcances de la razón y fijar los límites en la experiencia, llegamos a la idea que supone que no podemos conocer realmente la “verdad” o la cosa en sí, ni mucho menos a Dios y a sus supuestos “interpretes”.</a:t>
            </a:r>
          </a:p>
          <a:p>
            <a:pPr algn="just">
              <a:buNone/>
            </a:pPr>
            <a:endParaRPr lang="es-PE" dirty="0"/>
          </a:p>
          <a:p>
            <a:pPr algn="just">
              <a:buNone/>
            </a:pPr>
            <a:r>
              <a:rPr lang="es-PE" dirty="0" smtClean="0"/>
              <a:t>De éste modo, se cortan las alas del despotismo…. En este sentido, la C.R.P. no es sólo un texto sobre teoría del </a:t>
            </a:r>
            <a:r>
              <a:rPr lang="es-PE" dirty="0" smtClean="0">
                <a:solidFill>
                  <a:srgbClr val="00B050"/>
                </a:solidFill>
              </a:rPr>
              <a:t>conocimiento humano</a:t>
            </a:r>
            <a:r>
              <a:rPr lang="es-PE" dirty="0" smtClean="0"/>
              <a:t>, sino que además tiene claros alcances </a:t>
            </a:r>
            <a:r>
              <a:rPr lang="es-PE" dirty="0" smtClean="0">
                <a:solidFill>
                  <a:srgbClr val="00B050"/>
                </a:solidFill>
              </a:rPr>
              <a:t>políticos</a:t>
            </a:r>
            <a:r>
              <a:rPr lang="es-PE" dirty="0" smtClean="0"/>
              <a:t>. No olvidemos que al soberano Guillermo II no le gustará para nada tal concepto y Kant, y todo quien enseñe sus doctrinas será “censurado”, por usar una palabra ligera. </a:t>
            </a:r>
          </a:p>
          <a:p>
            <a:pPr algn="just">
              <a:buNone/>
            </a:pPr>
            <a:endParaRPr lang="es-PE" dirty="0" smtClean="0">
              <a:solidFill>
                <a:srgbClr val="FF0000"/>
              </a:solidFill>
            </a:endParaRPr>
          </a:p>
          <a:p>
            <a:endParaRPr lang="es-PE" dirty="0"/>
          </a:p>
        </p:txBody>
      </p:sp>
      <p:pic>
        <p:nvPicPr>
          <p:cNvPr id="3" name="Imagen 2"/>
          <p:cNvPicPr>
            <a:picLocks noChangeAspect="1"/>
          </p:cNvPicPr>
          <p:nvPr/>
        </p:nvPicPr>
        <p:blipFill>
          <a:blip r:embed="rId2"/>
          <a:stretch>
            <a:fillRect/>
          </a:stretch>
        </p:blipFill>
        <p:spPr>
          <a:xfrm>
            <a:off x="251520" y="332656"/>
            <a:ext cx="4145806" cy="6242400"/>
          </a:xfrm>
          <a:prstGeom prst="rect">
            <a:avLst/>
          </a:prstGeom>
        </p:spPr>
      </p:pic>
    </p:spTree>
    <p:extLst>
      <p:ext uri="{BB962C8B-B14F-4D97-AF65-F5344CB8AC3E}">
        <p14:creationId xmlns:p14="http://schemas.microsoft.com/office/powerpoint/2010/main" val="130871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99592" y="908720"/>
            <a:ext cx="7488832" cy="4724498"/>
          </a:xfrm>
          <a:prstGeom prst="rect">
            <a:avLst/>
          </a:prstGeom>
        </p:spPr>
      </p:pic>
    </p:spTree>
    <p:extLst>
      <p:ext uri="{BB962C8B-B14F-4D97-AF65-F5344CB8AC3E}">
        <p14:creationId xmlns:p14="http://schemas.microsoft.com/office/powerpoint/2010/main" val="2145563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7017306"/>
          </a:xfrm>
          <a:prstGeom prst="rect">
            <a:avLst/>
          </a:prstGeom>
          <a:noFill/>
        </p:spPr>
        <p:txBody>
          <a:bodyPr wrap="square" rtlCol="0">
            <a:spAutoFit/>
          </a:bodyPr>
          <a:lstStyle/>
          <a:p>
            <a:pPr algn="just"/>
            <a:r>
              <a:rPr lang="es-PE" dirty="0" smtClean="0"/>
              <a:t>J. Locke había establecido que la </a:t>
            </a:r>
            <a:r>
              <a:rPr lang="es-PE" dirty="0" smtClean="0">
                <a:solidFill>
                  <a:srgbClr val="00B050"/>
                </a:solidFill>
              </a:rPr>
              <a:t>mente</a:t>
            </a:r>
            <a:r>
              <a:rPr lang="es-PE" dirty="0" smtClean="0"/>
              <a:t> es como un </a:t>
            </a:r>
            <a:r>
              <a:rPr lang="es-PE" dirty="0" smtClean="0">
                <a:solidFill>
                  <a:srgbClr val="00B050"/>
                </a:solidFill>
              </a:rPr>
              <a:t>papel en blanco </a:t>
            </a:r>
            <a:r>
              <a:rPr lang="es-PE" dirty="0" smtClean="0"/>
              <a:t>en donde se plasman nuestras impresiones (Una </a:t>
            </a:r>
            <a:r>
              <a:rPr lang="es-PE" dirty="0" smtClean="0">
                <a:solidFill>
                  <a:srgbClr val="00B050"/>
                </a:solidFill>
              </a:rPr>
              <a:t>tabula rasa</a:t>
            </a:r>
            <a:r>
              <a:rPr lang="es-PE" dirty="0" smtClean="0"/>
              <a:t>, en contra del concepto de ideas innatas). Para Kant, en la mente hay una estructura predeterminada y percibimos las cosas ordenadamente gracias a dicha arquitectónica.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r>
              <a:rPr lang="es-PE" dirty="0" smtClean="0"/>
              <a:t>La estructura organiza datos de la experiencia y </a:t>
            </a:r>
            <a:r>
              <a:rPr lang="es-PE" dirty="0" smtClean="0">
                <a:solidFill>
                  <a:srgbClr val="FF0000"/>
                </a:solidFill>
              </a:rPr>
              <a:t>FORMA</a:t>
            </a:r>
            <a:r>
              <a:rPr lang="es-PE" dirty="0" smtClean="0"/>
              <a:t> el objeto. La mente “distorsiona” los contenidos del mundo; en nuestra mente se constituyen objetos de otra naturaleza que no son equivalentes a los de la realidad, es decir, una vez más, no hay correlato exacto entre fenómeno y cosa en sí.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r>
              <a:rPr lang="es-PE" dirty="0" smtClean="0"/>
              <a:t>Por ejemplo: la idea de causa/efecto no está propiamente en la realidad, sino que se trata de </a:t>
            </a:r>
            <a:r>
              <a:rPr lang="es-PE" i="1" dirty="0" smtClean="0">
                <a:solidFill>
                  <a:srgbClr val="FF0000"/>
                </a:solidFill>
              </a:rPr>
              <a:t>nuestra </a:t>
            </a:r>
            <a:r>
              <a:rPr lang="es-PE" dirty="0" smtClean="0"/>
              <a:t>manera de entender el mundo, lo mismo sucede con el espacio/tiempo, estas son condiciones que posibilitan el conocimiento, </a:t>
            </a:r>
            <a:r>
              <a:rPr lang="es-PE" b="1" u="sng" dirty="0" smtClean="0"/>
              <a:t>son formas puras de sensibilidad.</a:t>
            </a:r>
          </a:p>
          <a:p>
            <a:pPr algn="just"/>
            <a:endParaRPr lang="es-PE" b="1" u="sng" dirty="0">
              <a:solidFill>
                <a:srgbClr val="FF0000"/>
              </a:solidFill>
            </a:endParaRPr>
          </a:p>
          <a:p>
            <a:endParaRPr lang="es-PE" dirty="0"/>
          </a:p>
          <a:p>
            <a:endParaRPr lang="es-PE" dirty="0"/>
          </a:p>
        </p:txBody>
      </p:sp>
      <p:pic>
        <p:nvPicPr>
          <p:cNvPr id="2" name="Imagen 1"/>
          <p:cNvPicPr>
            <a:picLocks noChangeAspect="1"/>
          </p:cNvPicPr>
          <p:nvPr/>
        </p:nvPicPr>
        <p:blipFill>
          <a:blip r:embed="rId2"/>
          <a:stretch>
            <a:fillRect/>
          </a:stretch>
        </p:blipFill>
        <p:spPr>
          <a:xfrm>
            <a:off x="3707904" y="1556792"/>
            <a:ext cx="1386359" cy="1393024"/>
          </a:xfrm>
          <a:prstGeom prst="rect">
            <a:avLst/>
          </a:prstGeom>
        </p:spPr>
      </p:pic>
      <p:pic>
        <p:nvPicPr>
          <p:cNvPr id="3" name="Imagen 2"/>
          <p:cNvPicPr>
            <a:picLocks noChangeAspect="1"/>
          </p:cNvPicPr>
          <p:nvPr/>
        </p:nvPicPr>
        <p:blipFill>
          <a:blip r:embed="rId3"/>
          <a:stretch>
            <a:fillRect/>
          </a:stretch>
        </p:blipFill>
        <p:spPr>
          <a:xfrm>
            <a:off x="3275856" y="4220880"/>
            <a:ext cx="2219461" cy="12292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81925"/>
            <a:ext cx="8501122" cy="7017306"/>
          </a:xfrm>
          <a:prstGeom prst="rect">
            <a:avLst/>
          </a:prstGeom>
          <a:noFill/>
        </p:spPr>
        <p:txBody>
          <a:bodyPr wrap="square" rtlCol="0">
            <a:spAutoFit/>
          </a:bodyPr>
          <a:lstStyle/>
          <a:p>
            <a:pPr algn="just"/>
            <a:endParaRPr lang="es-PE" b="1" u="sng" dirty="0">
              <a:solidFill>
                <a:srgbClr val="FF0000"/>
              </a:solidFill>
            </a:endParaRPr>
          </a:p>
          <a:p>
            <a:pPr algn="just"/>
            <a:r>
              <a:rPr lang="es-PE" b="1" u="sng" dirty="0" smtClean="0">
                <a:solidFill>
                  <a:srgbClr val="FF0000"/>
                </a:solidFill>
              </a:rPr>
              <a:t>Las formas puras, tal y como espacio/tiempo o causa/efecto se encuentran pasivamente en el ámbito de la sensibilidad, mientras que las categorías se ubican en el entendimiento. Todas ellas son </a:t>
            </a:r>
            <a:r>
              <a:rPr lang="es-PE" b="1" u="sng" dirty="0" smtClean="0">
                <a:solidFill>
                  <a:srgbClr val="00B050"/>
                </a:solidFill>
              </a:rPr>
              <a:t>condiciones de posibilidad</a:t>
            </a:r>
            <a:r>
              <a:rPr lang="es-PE" b="1" u="sng" dirty="0" smtClean="0">
                <a:solidFill>
                  <a:srgbClr val="FF0000"/>
                </a:solidFill>
              </a:rPr>
              <a:t>, estructuras a priori o estructuras trascendentales. </a:t>
            </a: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r>
              <a:rPr lang="es-PE" dirty="0" smtClean="0"/>
              <a:t>El mundo de mis experiencias es el mundo fenoménico. El objeto del mundo, la cosa en sí, produce en mis </a:t>
            </a:r>
            <a:r>
              <a:rPr lang="es-PE" dirty="0" smtClean="0">
                <a:solidFill>
                  <a:srgbClr val="00B050"/>
                </a:solidFill>
              </a:rPr>
              <a:t>condiciones de posibilidad </a:t>
            </a:r>
            <a:r>
              <a:rPr lang="es-PE" dirty="0" smtClean="0"/>
              <a:t>(</a:t>
            </a:r>
            <a:r>
              <a:rPr lang="es-PE" dirty="0" err="1" smtClean="0"/>
              <a:t>sensib+entend</a:t>
            </a:r>
            <a:r>
              <a:rPr lang="es-PE" dirty="0" smtClean="0"/>
              <a:t>) un fenómeno.</a:t>
            </a:r>
          </a:p>
          <a:p>
            <a:pPr algn="just"/>
            <a:endParaRPr lang="es-PE" dirty="0"/>
          </a:p>
          <a:p>
            <a:pPr algn="just"/>
            <a:r>
              <a:rPr lang="es-PE" dirty="0" smtClean="0"/>
              <a:t>Kant va a señalarnos que el error de la metafísica tradicional es aplicar las categorías del entendimiento “hacia arriba”, es decir, hacia ideas como las de Dios y otras, de las cuales carecemos totalmente de experiencia concreta. Siguiendo a Kant, debemos aplicar las categorías “hacia abajo”, es decir, hacia los objetos del mundo, hacia la sensibilidad.</a:t>
            </a:r>
          </a:p>
          <a:p>
            <a:endParaRPr lang="es-PE" dirty="0"/>
          </a:p>
          <a:p>
            <a:endParaRPr lang="es-PE" dirty="0"/>
          </a:p>
        </p:txBody>
      </p:sp>
      <p:pic>
        <p:nvPicPr>
          <p:cNvPr id="2" name="Imagen 1"/>
          <p:cNvPicPr>
            <a:picLocks noChangeAspect="1"/>
          </p:cNvPicPr>
          <p:nvPr/>
        </p:nvPicPr>
        <p:blipFill>
          <a:blip r:embed="rId2"/>
          <a:stretch>
            <a:fillRect/>
          </a:stretch>
        </p:blipFill>
        <p:spPr>
          <a:xfrm>
            <a:off x="1331640" y="1628800"/>
            <a:ext cx="6712976" cy="2592288"/>
          </a:xfrm>
          <a:prstGeom prst="rect">
            <a:avLst/>
          </a:prstGeom>
        </p:spPr>
      </p:pic>
      <p:sp>
        <p:nvSpPr>
          <p:cNvPr id="3" name="Rectángulo 2"/>
          <p:cNvSpPr/>
          <p:nvPr/>
        </p:nvSpPr>
        <p:spPr>
          <a:xfrm>
            <a:off x="1331640" y="2420888"/>
            <a:ext cx="2016224" cy="6480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295092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00033" y="296736"/>
            <a:ext cx="8429684" cy="1200329"/>
          </a:xfrm>
          <a:prstGeom prst="rect">
            <a:avLst/>
          </a:prstGeom>
          <a:noFill/>
        </p:spPr>
        <p:txBody>
          <a:bodyPr wrap="square" rtlCol="0">
            <a:spAutoFit/>
          </a:bodyPr>
          <a:lstStyle/>
          <a:p>
            <a:r>
              <a:rPr lang="es-PE" dirty="0" smtClean="0"/>
              <a:t>De éste modo, Kant restringe el conocer al ámbito de la experiencia, al mundo de los fenómenos. No al mundo en sí mismo, (que es inexpugnable), ni a los objetos metafísicos, (que escapan a nuestra posibilidad de experiencia), sino que solamente a nuestros fenómenos. </a:t>
            </a:r>
            <a:endParaRPr lang="es-PE" dirty="0"/>
          </a:p>
        </p:txBody>
      </p:sp>
      <p:pic>
        <p:nvPicPr>
          <p:cNvPr id="20483" name="Picture 3"/>
          <p:cNvPicPr>
            <a:picLocks noChangeAspect="1" noChangeArrowheads="1"/>
          </p:cNvPicPr>
          <p:nvPr/>
        </p:nvPicPr>
        <p:blipFill>
          <a:blip r:embed="rId2"/>
          <a:srcRect/>
          <a:stretch>
            <a:fillRect/>
          </a:stretch>
        </p:blipFill>
        <p:spPr bwMode="auto">
          <a:xfrm>
            <a:off x="214282" y="1500188"/>
            <a:ext cx="8715435" cy="5143522"/>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87824" y="188640"/>
            <a:ext cx="3209925" cy="1628775"/>
          </a:xfrm>
          <a:prstGeom prst="rect">
            <a:avLst/>
          </a:prstGeom>
        </p:spPr>
      </p:pic>
      <p:pic>
        <p:nvPicPr>
          <p:cNvPr id="3" name="Imagen 2"/>
          <p:cNvPicPr>
            <a:picLocks noChangeAspect="1"/>
          </p:cNvPicPr>
          <p:nvPr/>
        </p:nvPicPr>
        <p:blipFill>
          <a:blip r:embed="rId3"/>
          <a:stretch>
            <a:fillRect/>
          </a:stretch>
        </p:blipFill>
        <p:spPr>
          <a:xfrm>
            <a:off x="395536" y="2276872"/>
            <a:ext cx="8669165" cy="3967245"/>
          </a:xfrm>
          <a:prstGeom prst="rect">
            <a:avLst/>
          </a:prstGeom>
        </p:spPr>
      </p:pic>
      <p:sp>
        <p:nvSpPr>
          <p:cNvPr id="5" name="Rectángulo 4"/>
          <p:cNvSpPr/>
          <p:nvPr/>
        </p:nvSpPr>
        <p:spPr>
          <a:xfrm>
            <a:off x="395536" y="2276872"/>
            <a:ext cx="8669165" cy="7200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494695" y="2636912"/>
            <a:ext cx="1557025" cy="7200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8" name="Conector recto 7"/>
          <p:cNvCxnSpPr/>
          <p:nvPr/>
        </p:nvCxnSpPr>
        <p:spPr>
          <a:xfrm>
            <a:off x="2195736" y="4221088"/>
            <a:ext cx="66967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494695" y="4509120"/>
            <a:ext cx="83977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940152" y="4869160"/>
            <a:ext cx="29523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94695" y="5157192"/>
            <a:ext cx="39332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1078454" y="5445224"/>
            <a:ext cx="6517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86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00033" y="296736"/>
            <a:ext cx="8429684" cy="369332"/>
          </a:xfrm>
          <a:prstGeom prst="rect">
            <a:avLst/>
          </a:prstGeom>
          <a:noFill/>
        </p:spPr>
        <p:txBody>
          <a:bodyPr wrap="square" rtlCol="0">
            <a:spAutoFit/>
          </a:bodyPr>
          <a:lstStyle/>
          <a:p>
            <a:pPr algn="r"/>
            <a:r>
              <a:rPr lang="es-PE" dirty="0" smtClean="0"/>
              <a:t>Éste sería el ámbito de la C.R.P</a:t>
            </a:r>
            <a:endParaRPr lang="es-PE" dirty="0"/>
          </a:p>
        </p:txBody>
      </p:sp>
      <p:pic>
        <p:nvPicPr>
          <p:cNvPr id="20483" name="Picture 3"/>
          <p:cNvPicPr>
            <a:picLocks noChangeAspect="1" noChangeArrowheads="1"/>
          </p:cNvPicPr>
          <p:nvPr/>
        </p:nvPicPr>
        <p:blipFill>
          <a:blip r:embed="rId2"/>
          <a:srcRect/>
          <a:stretch>
            <a:fillRect/>
          </a:stretch>
        </p:blipFill>
        <p:spPr bwMode="auto">
          <a:xfrm>
            <a:off x="214282" y="1500188"/>
            <a:ext cx="8715435" cy="5143522"/>
          </a:xfrm>
          <a:prstGeom prst="rect">
            <a:avLst/>
          </a:prstGeom>
          <a:noFill/>
          <a:ln w="9525">
            <a:noFill/>
            <a:miter lim="800000"/>
            <a:headEnd/>
            <a:tailEnd/>
          </a:ln>
          <a:effectLst/>
        </p:spPr>
      </p:pic>
      <p:sp>
        <p:nvSpPr>
          <p:cNvPr id="2" name="Rectángulo 1"/>
          <p:cNvSpPr/>
          <p:nvPr/>
        </p:nvSpPr>
        <p:spPr>
          <a:xfrm>
            <a:off x="214282" y="3933056"/>
            <a:ext cx="8929718" cy="2710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cxnSp>
        <p:nvCxnSpPr>
          <p:cNvPr id="5" name="Conector angular 4"/>
          <p:cNvCxnSpPr/>
          <p:nvPr/>
        </p:nvCxnSpPr>
        <p:spPr>
          <a:xfrm rot="16200000" flipV="1">
            <a:off x="6135160" y="1751800"/>
            <a:ext cx="2994360" cy="1080120"/>
          </a:xfrm>
          <a:prstGeom prst="bentConnector3">
            <a:avLst>
              <a:gd name="adj1" fmla="val 50000"/>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38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3416320"/>
          </a:xfrm>
          <a:prstGeom prst="rect">
            <a:avLst/>
          </a:prstGeom>
          <a:noFill/>
        </p:spPr>
        <p:txBody>
          <a:bodyPr wrap="square" rtlCol="0">
            <a:spAutoFit/>
          </a:bodyPr>
          <a:lstStyle/>
          <a:p>
            <a:r>
              <a:rPr lang="es-PE" dirty="0" smtClean="0"/>
              <a:t>Algunos apuntes sobre los postulados de la Razón Práctica: </a:t>
            </a:r>
          </a:p>
          <a:p>
            <a:r>
              <a:rPr lang="es-PE" dirty="0" smtClean="0"/>
              <a:t>(</a:t>
            </a:r>
            <a:r>
              <a:rPr lang="es-PE" dirty="0" smtClean="0">
                <a:solidFill>
                  <a:srgbClr val="00B050"/>
                </a:solidFill>
              </a:rPr>
              <a:t>Mundo</a:t>
            </a:r>
            <a:r>
              <a:rPr lang="es-PE" dirty="0" smtClean="0"/>
              <a:t>, Alma libre/inmortal, Dios)</a:t>
            </a:r>
          </a:p>
          <a:p>
            <a:endParaRPr lang="es-PE" dirty="0"/>
          </a:p>
          <a:p>
            <a:r>
              <a:rPr lang="es-PE" dirty="0" smtClean="0"/>
              <a:t>“</a:t>
            </a:r>
            <a:r>
              <a:rPr lang="es-PE" dirty="0" smtClean="0">
                <a:solidFill>
                  <a:srgbClr val="00B050"/>
                </a:solidFill>
              </a:rPr>
              <a:t>Mundo</a:t>
            </a:r>
            <a:r>
              <a:rPr lang="es-PE" dirty="0" smtClean="0"/>
              <a:t>” llamamos al conjunto de experiencias. No podemos conocer sino parcialmente este mundo, no su totalidad. El mundo es una idea metafísica: va más allá de la posibilidad de nuestra experiencia. La razón teórica necesita el postulado del “mundo” por parte de la razón práctica. La razón práctica postula sin necesidad de experiencia, siempre y cuando se demuestre la necesidad de sus postulados con los elementos de la lógica, como sucede con las leyes generales que rigen la naturaleza. </a:t>
            </a:r>
          </a:p>
          <a:p>
            <a:endParaRPr lang="es-PE" dirty="0"/>
          </a:p>
          <a:p>
            <a:endParaRPr lang="es-PE" dirty="0"/>
          </a:p>
          <a:p>
            <a:endParaRPr lang="es-PE" dirty="0" smtClean="0"/>
          </a:p>
        </p:txBody>
      </p:sp>
      <p:pic>
        <p:nvPicPr>
          <p:cNvPr id="2" name="Imagen 1"/>
          <p:cNvPicPr>
            <a:picLocks noChangeAspect="1"/>
          </p:cNvPicPr>
          <p:nvPr/>
        </p:nvPicPr>
        <p:blipFill>
          <a:blip r:embed="rId2"/>
          <a:stretch>
            <a:fillRect/>
          </a:stretch>
        </p:blipFill>
        <p:spPr>
          <a:xfrm>
            <a:off x="1943993" y="3212976"/>
            <a:ext cx="5184576" cy="344966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27584" y="3356992"/>
            <a:ext cx="6797201" cy="3501008"/>
          </a:xfrm>
          <a:prstGeom prst="rect">
            <a:avLst/>
          </a:prstGeom>
        </p:spPr>
      </p:pic>
      <p:sp>
        <p:nvSpPr>
          <p:cNvPr id="4" name="3 CuadroTexto"/>
          <p:cNvSpPr txBox="1"/>
          <p:nvPr/>
        </p:nvSpPr>
        <p:spPr>
          <a:xfrm>
            <a:off x="285720" y="285728"/>
            <a:ext cx="8501122" cy="3693319"/>
          </a:xfrm>
          <a:prstGeom prst="rect">
            <a:avLst/>
          </a:prstGeom>
          <a:noFill/>
        </p:spPr>
        <p:txBody>
          <a:bodyPr wrap="square" rtlCol="0">
            <a:spAutoFit/>
          </a:bodyPr>
          <a:lstStyle/>
          <a:p>
            <a:r>
              <a:rPr lang="es-PE" dirty="0" smtClean="0"/>
              <a:t>Algunos apuntes sobre los postulados de la Razón Práctica: </a:t>
            </a:r>
          </a:p>
          <a:p>
            <a:r>
              <a:rPr lang="es-PE" dirty="0" smtClean="0"/>
              <a:t>(Mundo, </a:t>
            </a:r>
            <a:r>
              <a:rPr lang="es-PE" dirty="0" smtClean="0">
                <a:solidFill>
                  <a:srgbClr val="00B050"/>
                </a:solidFill>
              </a:rPr>
              <a:t>Alma libre/inmortal</a:t>
            </a:r>
            <a:r>
              <a:rPr lang="es-PE" dirty="0" smtClean="0"/>
              <a:t>, Dios)</a:t>
            </a:r>
          </a:p>
          <a:p>
            <a:endParaRPr lang="es-PE" dirty="0"/>
          </a:p>
          <a:p>
            <a:r>
              <a:rPr lang="es-PE" dirty="0" smtClean="0"/>
              <a:t>La idea de mundo es la condición que hace posible que mi experiencia tenga sentido, del mismo modo que la idea de </a:t>
            </a:r>
            <a:r>
              <a:rPr lang="es-PE" dirty="0" smtClean="0">
                <a:solidFill>
                  <a:srgbClr val="00B050"/>
                </a:solidFill>
              </a:rPr>
              <a:t>alma libre </a:t>
            </a:r>
            <a:r>
              <a:rPr lang="es-PE" dirty="0" smtClean="0"/>
              <a:t>condiciona el sentido de nuestro juicio moral.  Los postulados de la razón práctica dotan de sentido nuestra experiencia.  </a:t>
            </a:r>
          </a:p>
          <a:p>
            <a:endParaRPr lang="es-PE" dirty="0"/>
          </a:p>
          <a:p>
            <a:r>
              <a:rPr lang="es-PE" dirty="0" smtClean="0"/>
              <a:t>Si no tuviéramos un alma libre…. Nos meteríamos en problemas densos… (e importantes)</a:t>
            </a:r>
          </a:p>
          <a:p>
            <a:endParaRPr lang="es-PE" dirty="0"/>
          </a:p>
          <a:p>
            <a:r>
              <a:rPr lang="es-PE" dirty="0" smtClean="0"/>
              <a:t>La relación entre </a:t>
            </a:r>
            <a:r>
              <a:rPr lang="es-PE" dirty="0" smtClean="0">
                <a:solidFill>
                  <a:srgbClr val="FF0000"/>
                </a:solidFill>
              </a:rPr>
              <a:t>razón</a:t>
            </a:r>
            <a:r>
              <a:rPr lang="es-PE" dirty="0" smtClean="0"/>
              <a:t> y mis </a:t>
            </a:r>
            <a:r>
              <a:rPr lang="es-PE" dirty="0" smtClean="0">
                <a:solidFill>
                  <a:schemeClr val="tx2">
                    <a:lumMod val="60000"/>
                    <a:lumOff val="40000"/>
                  </a:schemeClr>
                </a:solidFill>
              </a:rPr>
              <a:t>fenómenos</a:t>
            </a:r>
            <a:r>
              <a:rPr lang="es-PE" dirty="0" smtClean="0"/>
              <a:t> no es la de causa/efecto, sino la de </a:t>
            </a:r>
            <a:r>
              <a:rPr lang="es-PE" dirty="0" smtClean="0">
                <a:solidFill>
                  <a:srgbClr val="00B050"/>
                </a:solidFill>
              </a:rPr>
              <a:t>dotación de sentido</a:t>
            </a:r>
            <a:r>
              <a:rPr lang="es-PE" dirty="0" smtClean="0"/>
              <a:t>.</a:t>
            </a:r>
          </a:p>
          <a:p>
            <a:endParaRPr lang="es-PE" dirty="0"/>
          </a:p>
          <a:p>
            <a:endParaRPr lang="es-PE" dirty="0" smtClean="0"/>
          </a:p>
        </p:txBody>
      </p:sp>
      <p:sp>
        <p:nvSpPr>
          <p:cNvPr id="2" name="Rectángulo 1"/>
          <p:cNvSpPr/>
          <p:nvPr/>
        </p:nvSpPr>
        <p:spPr>
          <a:xfrm>
            <a:off x="285720" y="2636912"/>
            <a:ext cx="8501122" cy="936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6314700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2308324"/>
          </a:xfrm>
          <a:prstGeom prst="rect">
            <a:avLst/>
          </a:prstGeom>
          <a:noFill/>
        </p:spPr>
        <p:txBody>
          <a:bodyPr wrap="square" rtlCol="0">
            <a:spAutoFit/>
          </a:bodyPr>
          <a:lstStyle/>
          <a:p>
            <a:r>
              <a:rPr lang="es-PE" dirty="0" smtClean="0"/>
              <a:t>Algunos apuntes sobre los postulados de la Razón Práctica: </a:t>
            </a:r>
          </a:p>
          <a:p>
            <a:r>
              <a:rPr lang="es-PE" dirty="0" smtClean="0"/>
              <a:t>(Mundo, Alma libre/inmortal, </a:t>
            </a:r>
            <a:r>
              <a:rPr lang="es-PE" dirty="0" smtClean="0">
                <a:solidFill>
                  <a:srgbClr val="00B050"/>
                </a:solidFill>
              </a:rPr>
              <a:t>Dios</a:t>
            </a:r>
            <a:r>
              <a:rPr lang="es-PE" dirty="0" smtClean="0"/>
              <a:t>)</a:t>
            </a:r>
          </a:p>
          <a:p>
            <a:endParaRPr lang="es-PE" dirty="0"/>
          </a:p>
          <a:p>
            <a:r>
              <a:rPr lang="es-PE" dirty="0" smtClean="0"/>
              <a:t>Tanto la idea de “mundo”, como la de “alma”, se llenan de sentido con la idea de “</a:t>
            </a:r>
            <a:r>
              <a:rPr lang="es-PE" dirty="0" smtClean="0">
                <a:solidFill>
                  <a:srgbClr val="00B050"/>
                </a:solidFill>
              </a:rPr>
              <a:t>Dios</a:t>
            </a:r>
            <a:r>
              <a:rPr lang="es-PE" dirty="0" smtClean="0"/>
              <a:t>”.</a:t>
            </a:r>
          </a:p>
          <a:p>
            <a:r>
              <a:rPr lang="es-PE" dirty="0" smtClean="0"/>
              <a:t>El límite de la razón es la experiencia, de Dios no puedo tener experiencia, pero eso no me impide tener fe, o alguna apertura a lo sublime. </a:t>
            </a:r>
          </a:p>
          <a:p>
            <a:endParaRPr lang="es-PE" dirty="0"/>
          </a:p>
          <a:p>
            <a:endParaRPr lang="es-PE" dirty="0" smtClean="0"/>
          </a:p>
        </p:txBody>
      </p:sp>
      <p:pic>
        <p:nvPicPr>
          <p:cNvPr id="2" name="Imagen 1"/>
          <p:cNvPicPr>
            <a:picLocks noChangeAspect="1"/>
          </p:cNvPicPr>
          <p:nvPr/>
        </p:nvPicPr>
        <p:blipFill>
          <a:blip r:embed="rId2"/>
          <a:stretch>
            <a:fillRect/>
          </a:stretch>
        </p:blipFill>
        <p:spPr>
          <a:xfrm>
            <a:off x="386261" y="4616121"/>
            <a:ext cx="1488034" cy="1035154"/>
          </a:xfrm>
          <a:prstGeom prst="rect">
            <a:avLst/>
          </a:prstGeom>
        </p:spPr>
      </p:pic>
      <p:sp>
        <p:nvSpPr>
          <p:cNvPr id="3" name="Señal de prohibido 2"/>
          <p:cNvSpPr/>
          <p:nvPr/>
        </p:nvSpPr>
        <p:spPr>
          <a:xfrm>
            <a:off x="179512" y="4437112"/>
            <a:ext cx="2160240" cy="1728192"/>
          </a:xfrm>
          <a:prstGeom prst="noSmoking">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solidFill>
                <a:schemeClr val="tx1"/>
              </a:solidFill>
            </a:endParaRPr>
          </a:p>
        </p:txBody>
      </p:sp>
      <p:pic>
        <p:nvPicPr>
          <p:cNvPr id="5" name="Imagen 4"/>
          <p:cNvPicPr>
            <a:picLocks noChangeAspect="1"/>
          </p:cNvPicPr>
          <p:nvPr/>
        </p:nvPicPr>
        <p:blipFill>
          <a:blip r:embed="rId3"/>
          <a:stretch>
            <a:fillRect/>
          </a:stretch>
        </p:blipFill>
        <p:spPr>
          <a:xfrm>
            <a:off x="3995936" y="2254601"/>
            <a:ext cx="3456384" cy="4365021"/>
          </a:xfrm>
          <a:prstGeom prst="rect">
            <a:avLst/>
          </a:prstGeom>
        </p:spPr>
      </p:pic>
    </p:spTree>
    <p:extLst>
      <p:ext uri="{BB962C8B-B14F-4D97-AF65-F5344CB8AC3E}">
        <p14:creationId xmlns:p14="http://schemas.microsoft.com/office/powerpoint/2010/main" val="17403126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692696"/>
            <a:ext cx="9144000" cy="5688632"/>
          </a:xfrm>
          <a:prstGeom prst="rect">
            <a:avLst/>
          </a:prstGeom>
        </p:spPr>
      </p:pic>
    </p:spTree>
    <p:extLst>
      <p:ext uri="{BB962C8B-B14F-4D97-AF65-F5344CB8AC3E}">
        <p14:creationId xmlns:p14="http://schemas.microsoft.com/office/powerpoint/2010/main" val="2523799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1520" y="620688"/>
            <a:ext cx="8675524" cy="5184576"/>
          </a:xfrm>
          <a:prstGeom prst="rect">
            <a:avLst/>
          </a:prstGeom>
        </p:spPr>
      </p:pic>
    </p:spTree>
    <p:extLst>
      <p:ext uri="{BB962C8B-B14F-4D97-AF65-F5344CB8AC3E}">
        <p14:creationId xmlns:p14="http://schemas.microsoft.com/office/powerpoint/2010/main" val="423887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14282" y="548680"/>
            <a:ext cx="8643998" cy="2308324"/>
          </a:xfrm>
          <a:prstGeom prst="rect">
            <a:avLst/>
          </a:prstGeom>
          <a:noFill/>
        </p:spPr>
        <p:txBody>
          <a:bodyPr wrap="square" rtlCol="0">
            <a:spAutoFit/>
          </a:bodyPr>
          <a:lstStyle/>
          <a:p>
            <a:r>
              <a:rPr lang="es-PE" dirty="0" smtClean="0"/>
              <a:t>El mundo, es entonces, la sumatoria de experiencias, el conjunto infinito de fenómenos. Es un postulado de la razón para que nuestro conocimiento tenga sentido. Es una idea. Consideremos como conclusión, que en todo nivel, </a:t>
            </a:r>
            <a:r>
              <a:rPr lang="es-PE" dirty="0" smtClean="0">
                <a:solidFill>
                  <a:srgbClr val="00B050"/>
                </a:solidFill>
              </a:rPr>
              <a:t>la razón da sentido a nuestra experiencia. </a:t>
            </a:r>
          </a:p>
          <a:p>
            <a:endParaRPr lang="es-PE" dirty="0"/>
          </a:p>
          <a:p>
            <a:endParaRPr lang="es-PE" dirty="0"/>
          </a:p>
          <a:p>
            <a:endParaRPr lang="es-PE" dirty="0"/>
          </a:p>
          <a:p>
            <a:endParaRPr lang="es-PE" dirty="0"/>
          </a:p>
        </p:txBody>
      </p:sp>
      <p:pic>
        <p:nvPicPr>
          <p:cNvPr id="2" name="Imagen 1"/>
          <p:cNvPicPr>
            <a:picLocks noChangeAspect="1"/>
          </p:cNvPicPr>
          <p:nvPr/>
        </p:nvPicPr>
        <p:blipFill>
          <a:blip r:embed="rId2"/>
          <a:stretch>
            <a:fillRect/>
          </a:stretch>
        </p:blipFill>
        <p:spPr>
          <a:xfrm>
            <a:off x="1907989" y="1556792"/>
            <a:ext cx="5256584" cy="3991631"/>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kant meme"/>
          <p:cNvPicPr>
            <a:picLocks noChangeAspect="1" noChangeArrowheads="1"/>
          </p:cNvPicPr>
          <p:nvPr/>
        </p:nvPicPr>
        <p:blipFill>
          <a:blip r:embed="rId2"/>
          <a:srcRect/>
          <a:stretch>
            <a:fillRect/>
          </a:stretch>
        </p:blipFill>
        <p:spPr bwMode="auto">
          <a:xfrm>
            <a:off x="357158" y="1905847"/>
            <a:ext cx="3528392" cy="4490681"/>
          </a:xfrm>
          <a:prstGeom prst="rect">
            <a:avLst/>
          </a:prstGeom>
          <a:noFill/>
        </p:spPr>
      </p:pic>
      <p:sp>
        <p:nvSpPr>
          <p:cNvPr id="4" name="3 CuadroTexto"/>
          <p:cNvSpPr txBox="1"/>
          <p:nvPr/>
        </p:nvSpPr>
        <p:spPr>
          <a:xfrm>
            <a:off x="357158" y="357166"/>
            <a:ext cx="8429684" cy="1477328"/>
          </a:xfrm>
          <a:prstGeom prst="rect">
            <a:avLst/>
          </a:prstGeom>
          <a:noFill/>
        </p:spPr>
        <p:txBody>
          <a:bodyPr wrap="square" rtlCol="0">
            <a:spAutoFit/>
          </a:bodyPr>
          <a:lstStyle/>
          <a:p>
            <a:r>
              <a:rPr lang="es-PE" dirty="0" smtClean="0"/>
              <a:t>Consideremos como conclusión que la razón práctica es ámbito de la fe, mientras que la razón teórica es ámbito del conocer. Recordemos que el proyecto crítico de Kant pretendía que la razón, en una crítica a sí misma, considere los límites de aquello que le es legítimo conocer. </a:t>
            </a:r>
          </a:p>
          <a:p>
            <a:endParaRPr lang="es-PE" dirty="0"/>
          </a:p>
        </p:txBody>
      </p:sp>
      <p:pic>
        <p:nvPicPr>
          <p:cNvPr id="5" name="Imagen 4"/>
          <p:cNvPicPr>
            <a:picLocks noChangeAspect="1"/>
          </p:cNvPicPr>
          <p:nvPr/>
        </p:nvPicPr>
        <p:blipFill>
          <a:blip r:embed="rId3"/>
          <a:stretch>
            <a:fillRect/>
          </a:stretch>
        </p:blipFill>
        <p:spPr>
          <a:xfrm>
            <a:off x="4788024" y="1905847"/>
            <a:ext cx="3456384" cy="428291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03648" y="3861048"/>
            <a:ext cx="6325056" cy="2376264"/>
          </a:xfrm>
          <a:prstGeom prst="rect">
            <a:avLst/>
          </a:prstGeom>
        </p:spPr>
      </p:pic>
      <p:pic>
        <p:nvPicPr>
          <p:cNvPr id="5" name="Imagen 4"/>
          <p:cNvPicPr>
            <a:picLocks noChangeAspect="1"/>
          </p:cNvPicPr>
          <p:nvPr/>
        </p:nvPicPr>
        <p:blipFill>
          <a:blip r:embed="rId3"/>
          <a:stretch>
            <a:fillRect/>
          </a:stretch>
        </p:blipFill>
        <p:spPr>
          <a:xfrm>
            <a:off x="2218263" y="1628800"/>
            <a:ext cx="4695825" cy="1876425"/>
          </a:xfrm>
          <a:prstGeom prst="rect">
            <a:avLst/>
          </a:prstGeom>
        </p:spPr>
      </p:pic>
      <p:sp>
        <p:nvSpPr>
          <p:cNvPr id="6" name="CuadroTexto 5"/>
          <p:cNvSpPr txBox="1"/>
          <p:nvPr/>
        </p:nvSpPr>
        <p:spPr>
          <a:xfrm>
            <a:off x="1115616" y="404664"/>
            <a:ext cx="7200800" cy="923330"/>
          </a:xfrm>
          <a:prstGeom prst="rect">
            <a:avLst/>
          </a:prstGeom>
          <a:noFill/>
        </p:spPr>
        <p:txBody>
          <a:bodyPr wrap="square" rtlCol="0">
            <a:spAutoFit/>
          </a:bodyPr>
          <a:lstStyle/>
          <a:p>
            <a:r>
              <a:rPr lang="es-PE" dirty="0" smtClean="0"/>
              <a:t>Pero su proyecto crítico se refiere, en este contexto, al ámbito de la razón. Sin embargo, la invitación al pensar crítico será mucho mejor desarrollado en su obra ética, política y antropológica.</a:t>
            </a:r>
            <a:endParaRPr lang="es-PE" dirty="0"/>
          </a:p>
        </p:txBody>
      </p:sp>
    </p:spTree>
    <p:extLst>
      <p:ext uri="{BB962C8B-B14F-4D97-AF65-F5344CB8AC3E}">
        <p14:creationId xmlns:p14="http://schemas.microsoft.com/office/powerpoint/2010/main" val="2507641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Tree>
    <p:extLst>
      <p:ext uri="{BB962C8B-B14F-4D97-AF65-F5344CB8AC3E}">
        <p14:creationId xmlns:p14="http://schemas.microsoft.com/office/powerpoint/2010/main" val="57943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smtClean="0"/>
              <a:t>Criticar la razón por la razón misma para establecer los </a:t>
            </a:r>
            <a:r>
              <a:rPr lang="es-PE" b="1" u="sng" dirty="0" smtClean="0">
                <a:solidFill>
                  <a:srgbClr val="FF0000"/>
                </a:solidFill>
              </a:rPr>
              <a:t>límites del conocimiento </a:t>
            </a:r>
            <a:r>
              <a:rPr lang="es-PE" dirty="0" smtClean="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smtClean="0"/>
              <a:t>Establecer </a:t>
            </a:r>
            <a:r>
              <a:rPr lang="es-PE" b="1" u="sng" dirty="0" smtClean="0"/>
              <a:t>formas puras de conocimiento </a:t>
            </a:r>
            <a:r>
              <a:rPr lang="es-PE" dirty="0" smtClean="0"/>
              <a:t>(a priori)</a:t>
            </a:r>
          </a:p>
          <a:p>
            <a:pPr marL="514350" indent="-514350">
              <a:buFont typeface="Arial" pitchFamily="34" charset="0"/>
              <a:buAutoNum type="arabicPeriod"/>
            </a:pPr>
            <a:r>
              <a:rPr lang="es-PE" dirty="0" smtClean="0"/>
              <a:t>Establecer tipos de </a:t>
            </a:r>
            <a:r>
              <a:rPr lang="es-PE" b="1" u="sng" dirty="0" smtClean="0"/>
              <a:t>juicios</a:t>
            </a:r>
          </a:p>
          <a:p>
            <a:pPr marL="514350" indent="-514350">
              <a:buFont typeface="Arial" pitchFamily="34" charset="0"/>
              <a:buAutoNum type="arabicPeriod"/>
            </a:pPr>
            <a:r>
              <a:rPr lang="es-PE" b="1" u="sng" dirty="0" smtClean="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endParaRPr lang="es-PE" dirty="0">
              <a:solidFill>
                <a:srgbClr val="FF0000"/>
              </a:solidFill>
            </a:endParaRPr>
          </a:p>
        </p:txBody>
      </p:sp>
    </p:spTree>
    <p:extLst>
      <p:ext uri="{BB962C8B-B14F-4D97-AF65-F5344CB8AC3E}">
        <p14:creationId xmlns:p14="http://schemas.microsoft.com/office/powerpoint/2010/main" val="3763901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620688"/>
            <a:ext cx="8229600" cy="4525963"/>
          </a:xfrm>
        </p:spPr>
        <p:txBody>
          <a:bodyPr/>
          <a:lstStyle/>
          <a:p>
            <a:r>
              <a:rPr lang="es-PE" dirty="0" smtClean="0"/>
              <a:t>“el otro lado” del </a:t>
            </a:r>
            <a:r>
              <a:rPr lang="es-PE" dirty="0" smtClean="0">
                <a:solidFill>
                  <a:srgbClr val="FF0000"/>
                </a:solidFill>
              </a:rPr>
              <a:t>proyecto crítico</a:t>
            </a:r>
            <a:r>
              <a:rPr lang="es-PE" dirty="0" smtClean="0"/>
              <a:t>: </a:t>
            </a:r>
          </a:p>
          <a:p>
            <a:endParaRPr lang="es-PE" dirty="0"/>
          </a:p>
          <a:p>
            <a:pPr marL="0" indent="0">
              <a:buNone/>
            </a:pPr>
            <a:r>
              <a:rPr lang="es-PE" dirty="0" smtClean="0"/>
              <a:t>			¿Qué es la ilustración?</a:t>
            </a:r>
            <a:endParaRPr lang="es-PE" dirty="0"/>
          </a:p>
        </p:txBody>
      </p:sp>
      <p:pic>
        <p:nvPicPr>
          <p:cNvPr id="4" name="Imagen 3"/>
          <p:cNvPicPr>
            <a:picLocks noChangeAspect="1"/>
          </p:cNvPicPr>
          <p:nvPr/>
        </p:nvPicPr>
        <p:blipFill>
          <a:blip r:embed="rId2"/>
          <a:stretch>
            <a:fillRect/>
          </a:stretch>
        </p:blipFill>
        <p:spPr>
          <a:xfrm>
            <a:off x="1475656" y="3068960"/>
            <a:ext cx="6408712" cy="2853349"/>
          </a:xfrm>
          <a:prstGeom prst="rect">
            <a:avLst/>
          </a:prstGeom>
        </p:spPr>
      </p:pic>
    </p:spTree>
    <p:extLst>
      <p:ext uri="{BB962C8B-B14F-4D97-AF65-F5344CB8AC3E}">
        <p14:creationId xmlns:p14="http://schemas.microsoft.com/office/powerpoint/2010/main" val="938399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ant mem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9512" y="139869"/>
            <a:ext cx="5108309" cy="5040560"/>
          </a:xfrm>
          <a:prstGeom prst="rect">
            <a:avLst/>
          </a:prstGeom>
        </p:spPr>
      </p:pic>
      <p:pic>
        <p:nvPicPr>
          <p:cNvPr id="3" name="Imagen 2"/>
          <p:cNvPicPr>
            <a:picLocks noChangeAspect="1"/>
          </p:cNvPicPr>
          <p:nvPr/>
        </p:nvPicPr>
        <p:blipFill>
          <a:blip r:embed="rId3"/>
          <a:stretch>
            <a:fillRect/>
          </a:stretch>
        </p:blipFill>
        <p:spPr>
          <a:xfrm>
            <a:off x="1695441" y="5134706"/>
            <a:ext cx="2076450" cy="561975"/>
          </a:xfrm>
          <a:prstGeom prst="rect">
            <a:avLst/>
          </a:prstGeom>
        </p:spPr>
      </p:pic>
      <p:pic>
        <p:nvPicPr>
          <p:cNvPr id="4" name="Imagen 3"/>
          <p:cNvPicPr>
            <a:picLocks noChangeAspect="1"/>
          </p:cNvPicPr>
          <p:nvPr/>
        </p:nvPicPr>
        <p:blipFill>
          <a:blip r:embed="rId4"/>
          <a:stretch>
            <a:fillRect/>
          </a:stretch>
        </p:blipFill>
        <p:spPr>
          <a:xfrm>
            <a:off x="323528" y="5877272"/>
            <a:ext cx="5515158" cy="720080"/>
          </a:xfrm>
          <a:prstGeom prst="rect">
            <a:avLst/>
          </a:prstGeom>
        </p:spPr>
      </p:pic>
      <p:pic>
        <p:nvPicPr>
          <p:cNvPr id="5" name="Imagen 4"/>
          <p:cNvPicPr>
            <a:picLocks noChangeAspect="1"/>
          </p:cNvPicPr>
          <p:nvPr/>
        </p:nvPicPr>
        <p:blipFill>
          <a:blip r:embed="rId5"/>
          <a:stretch>
            <a:fillRect/>
          </a:stretch>
        </p:blipFill>
        <p:spPr>
          <a:xfrm>
            <a:off x="5287821" y="764704"/>
            <a:ext cx="3400425" cy="4229100"/>
          </a:xfrm>
          <a:prstGeom prst="rect">
            <a:avLst/>
          </a:prstGeom>
        </p:spPr>
      </p:pic>
    </p:spTree>
    <p:extLst>
      <p:ext uri="{BB962C8B-B14F-4D97-AF65-F5344CB8AC3E}">
        <p14:creationId xmlns:p14="http://schemas.microsoft.com/office/powerpoint/2010/main" val="2222015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43608" y="2060848"/>
            <a:ext cx="7592774" cy="3096344"/>
          </a:xfrm>
          <a:prstGeom prst="rect">
            <a:avLst/>
          </a:prstGeom>
        </p:spPr>
      </p:pic>
      <p:pic>
        <p:nvPicPr>
          <p:cNvPr id="5" name="Imagen 4"/>
          <p:cNvPicPr>
            <a:picLocks noChangeAspect="1"/>
          </p:cNvPicPr>
          <p:nvPr/>
        </p:nvPicPr>
        <p:blipFill>
          <a:blip r:embed="rId3"/>
          <a:stretch>
            <a:fillRect/>
          </a:stretch>
        </p:blipFill>
        <p:spPr>
          <a:xfrm>
            <a:off x="179512" y="0"/>
            <a:ext cx="1952029" cy="1536704"/>
          </a:xfrm>
          <a:prstGeom prst="rect">
            <a:avLst/>
          </a:prstGeom>
        </p:spPr>
      </p:pic>
    </p:spTree>
    <p:extLst>
      <p:ext uri="{BB962C8B-B14F-4D97-AF65-F5344CB8AC3E}">
        <p14:creationId xmlns:p14="http://schemas.microsoft.com/office/powerpoint/2010/main" val="95730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rot="21416671">
            <a:off x="2521071" y="77122"/>
            <a:ext cx="3672408" cy="1497613"/>
          </a:xfrm>
          <a:prstGeom prst="rect">
            <a:avLst/>
          </a:prstGeom>
        </p:spPr>
      </p:pic>
      <p:sp>
        <p:nvSpPr>
          <p:cNvPr id="2" name="CuadroTexto 1"/>
          <p:cNvSpPr txBox="1"/>
          <p:nvPr/>
        </p:nvSpPr>
        <p:spPr>
          <a:xfrm>
            <a:off x="1259632" y="1671546"/>
            <a:ext cx="7416824" cy="4585871"/>
          </a:xfrm>
          <a:prstGeom prst="rect">
            <a:avLst/>
          </a:prstGeom>
          <a:noFill/>
        </p:spPr>
        <p:txBody>
          <a:bodyPr wrap="square" rtlCol="0">
            <a:spAutoFit/>
          </a:bodyPr>
          <a:lstStyle/>
          <a:p>
            <a:pPr marL="285750" indent="-285750">
              <a:buFont typeface="Arial" panose="020B0604020202020204" pitchFamily="34" charset="0"/>
              <a:buChar char="•"/>
            </a:pPr>
            <a:r>
              <a:rPr lang="es-PE" sz="2400" dirty="0" smtClean="0"/>
              <a:t>Segunda parte de la CRP</a:t>
            </a:r>
          </a:p>
          <a:p>
            <a:pPr marL="285750" indent="-285750">
              <a:buFont typeface="Arial" panose="020B0604020202020204" pitchFamily="34" charset="0"/>
              <a:buChar char="•"/>
            </a:pPr>
            <a:r>
              <a:rPr lang="es-PE" sz="2400" dirty="0" smtClean="0"/>
              <a:t>Establecimiento de </a:t>
            </a:r>
            <a:r>
              <a:rPr lang="es-PE" sz="2400" dirty="0" smtClean="0">
                <a:solidFill>
                  <a:srgbClr val="FF0000"/>
                </a:solidFill>
              </a:rPr>
              <a:t>métodos y principios que guían el uso de la razón en ciencia y metafísica.</a:t>
            </a:r>
          </a:p>
          <a:p>
            <a:pPr marL="285750" indent="-285750">
              <a:buFont typeface="Arial" panose="020B0604020202020204" pitchFamily="34" charset="0"/>
              <a:buChar char="•"/>
            </a:pPr>
            <a:r>
              <a:rPr lang="es-PE" sz="2400" dirty="0" smtClean="0"/>
              <a:t>Planteamiento de una disciplina para la razón pura y cómo debe usarse sin caer en errores, malentendidos, ilusiones, etc. </a:t>
            </a:r>
          </a:p>
          <a:p>
            <a:pPr marL="285750" indent="-285750">
              <a:buFont typeface="Arial" panose="020B0604020202020204" pitchFamily="34" charset="0"/>
              <a:buChar char="•"/>
            </a:pPr>
            <a:r>
              <a:rPr lang="es-PE" sz="2400" dirty="0" smtClean="0"/>
              <a:t>Cuatro capítulos principales:</a:t>
            </a:r>
          </a:p>
          <a:p>
            <a:endParaRPr lang="es-PE" sz="2800" dirty="0" smtClean="0"/>
          </a:p>
          <a:p>
            <a:pPr marL="800100" lvl="1" indent="-342900">
              <a:buFont typeface="+mj-lt"/>
              <a:buAutoNum type="arabicPeriod"/>
            </a:pPr>
            <a:r>
              <a:rPr lang="es-PE" sz="2400" dirty="0" smtClean="0"/>
              <a:t>La disciplina de la razón pura</a:t>
            </a:r>
          </a:p>
          <a:p>
            <a:pPr marL="800100" lvl="1" indent="-342900">
              <a:buFont typeface="+mj-lt"/>
              <a:buAutoNum type="arabicPeriod"/>
            </a:pPr>
            <a:r>
              <a:rPr lang="es-PE" sz="2400" dirty="0" smtClean="0"/>
              <a:t>El canon de la razón pura</a:t>
            </a:r>
          </a:p>
          <a:p>
            <a:pPr marL="800100" lvl="1" indent="-342900">
              <a:buFont typeface="+mj-lt"/>
              <a:buAutoNum type="arabicPeriod"/>
            </a:pPr>
            <a:r>
              <a:rPr lang="es-PE" sz="2400" dirty="0" smtClean="0"/>
              <a:t>La arquitectónica de la razón pura</a:t>
            </a:r>
          </a:p>
          <a:p>
            <a:pPr marL="800100" lvl="1" indent="-342900">
              <a:buFont typeface="+mj-lt"/>
              <a:buAutoNum type="arabicPeriod"/>
            </a:pPr>
            <a:r>
              <a:rPr lang="es-PE" sz="2400" dirty="0" smtClean="0"/>
              <a:t>La historia de la razón pura</a:t>
            </a:r>
            <a:endParaRPr lang="es-PE" sz="2400" dirty="0"/>
          </a:p>
        </p:txBody>
      </p:sp>
    </p:spTree>
    <p:extLst>
      <p:ext uri="{BB962C8B-B14F-4D97-AF65-F5344CB8AC3E}">
        <p14:creationId xmlns:p14="http://schemas.microsoft.com/office/powerpoint/2010/main" val="2597480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rot="21416671">
            <a:off x="2521071" y="65437"/>
            <a:ext cx="3672408" cy="1497613"/>
          </a:xfrm>
          <a:prstGeom prst="rect">
            <a:avLst/>
          </a:prstGeom>
        </p:spPr>
      </p:pic>
      <p:sp>
        <p:nvSpPr>
          <p:cNvPr id="2" name="CuadroTexto 1"/>
          <p:cNvSpPr txBox="1"/>
          <p:nvPr/>
        </p:nvSpPr>
        <p:spPr>
          <a:xfrm>
            <a:off x="28065" y="1412776"/>
            <a:ext cx="8892480" cy="3416320"/>
          </a:xfrm>
          <a:prstGeom prst="rect">
            <a:avLst/>
          </a:prstGeom>
          <a:noFill/>
        </p:spPr>
        <p:txBody>
          <a:bodyPr wrap="square" rtlCol="0">
            <a:spAutoFit/>
          </a:bodyPr>
          <a:lstStyle/>
          <a:p>
            <a:pPr lvl="1"/>
            <a:r>
              <a:rPr lang="es-PE" sz="2400" dirty="0" smtClean="0"/>
              <a:t>La disciplina de la razón pura</a:t>
            </a:r>
          </a:p>
          <a:p>
            <a:pPr lvl="1"/>
            <a:endParaRPr lang="es-PE" sz="2400" dirty="0"/>
          </a:p>
          <a:p>
            <a:pPr marL="800100" lvl="1" indent="-342900">
              <a:buFont typeface="Arial" panose="020B0604020202020204" pitchFamily="34" charset="0"/>
              <a:buChar char="•"/>
            </a:pPr>
            <a:r>
              <a:rPr lang="es-PE" sz="2400" dirty="0" smtClean="0"/>
              <a:t>Existe la necesidad de una disciplina para la razón pura, de manera que evite caer en usos indebidos, errores, ilusiones, etc. </a:t>
            </a:r>
          </a:p>
          <a:p>
            <a:pPr marL="800100" lvl="1" indent="-342900">
              <a:buFont typeface="Arial" panose="020B0604020202020204" pitchFamily="34" charset="0"/>
              <a:buChar char="•"/>
            </a:pPr>
            <a:r>
              <a:rPr lang="es-PE" sz="2400" dirty="0" smtClean="0"/>
              <a:t>Esta disciplina supone ciertas reglas y métodos para usar la razón.</a:t>
            </a:r>
          </a:p>
          <a:p>
            <a:pPr marL="800100" lvl="1" indent="-342900">
              <a:buFont typeface="Arial" panose="020B0604020202020204" pitchFamily="34" charset="0"/>
              <a:buChar char="•"/>
            </a:pPr>
            <a:r>
              <a:rPr lang="es-PE" sz="2400" dirty="0" smtClean="0"/>
              <a:t>Debemos limitar y controlar el uso de la razón para evitar una metafísica especulativa sin fundamento (en la experiencia).</a:t>
            </a:r>
          </a:p>
        </p:txBody>
      </p:sp>
      <p:pic>
        <p:nvPicPr>
          <p:cNvPr id="3" name="Imagen 2"/>
          <p:cNvPicPr>
            <a:picLocks noChangeAspect="1"/>
          </p:cNvPicPr>
          <p:nvPr/>
        </p:nvPicPr>
        <p:blipFill>
          <a:blip r:embed="rId3"/>
          <a:stretch>
            <a:fillRect/>
          </a:stretch>
        </p:blipFill>
        <p:spPr>
          <a:xfrm>
            <a:off x="3635896" y="5085184"/>
            <a:ext cx="2009775" cy="1428750"/>
          </a:xfrm>
          <a:prstGeom prst="rect">
            <a:avLst/>
          </a:prstGeom>
        </p:spPr>
      </p:pic>
    </p:spTree>
    <p:extLst>
      <p:ext uri="{BB962C8B-B14F-4D97-AF65-F5344CB8AC3E}">
        <p14:creationId xmlns:p14="http://schemas.microsoft.com/office/powerpoint/2010/main" val="4292397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908720"/>
            <a:ext cx="4716016" cy="5539978"/>
          </a:xfrm>
          <a:prstGeom prst="rect">
            <a:avLst/>
          </a:prstGeom>
          <a:noFill/>
        </p:spPr>
        <p:txBody>
          <a:bodyPr wrap="square" rtlCol="0">
            <a:spAutoFit/>
          </a:bodyPr>
          <a:lstStyle/>
          <a:p>
            <a:pPr lvl="1"/>
            <a:r>
              <a:rPr lang="es-PE" sz="2400" dirty="0" smtClean="0"/>
              <a:t>El canon de la razón pura</a:t>
            </a:r>
          </a:p>
          <a:p>
            <a:pPr lvl="1"/>
            <a:endParaRPr lang="es-PE" sz="2400" dirty="0"/>
          </a:p>
          <a:p>
            <a:pPr marL="800100" lvl="1" indent="-342900">
              <a:buFont typeface="Arial" panose="020B0604020202020204" pitchFamily="34" charset="0"/>
              <a:buChar char="•"/>
            </a:pPr>
            <a:r>
              <a:rPr lang="es-PE" dirty="0" smtClean="0"/>
              <a:t>El canon es una guía para los fines y objetivos que se ajustan a la razón pura.</a:t>
            </a:r>
          </a:p>
          <a:p>
            <a:pPr marL="800100" lvl="1" indent="-342900">
              <a:buFont typeface="Arial" panose="020B0604020202020204" pitchFamily="34" charset="0"/>
              <a:buChar char="•"/>
            </a:pPr>
            <a:r>
              <a:rPr lang="es-PE" dirty="0" smtClean="0"/>
              <a:t>El uso </a:t>
            </a:r>
            <a:r>
              <a:rPr lang="es-PE" dirty="0" smtClean="0">
                <a:solidFill>
                  <a:srgbClr val="FF0000"/>
                </a:solidFill>
              </a:rPr>
              <a:t>Teórico</a:t>
            </a:r>
            <a:r>
              <a:rPr lang="es-PE" dirty="0" smtClean="0"/>
              <a:t> se dedica al conocimiento y a “lo que es”. El conocimiento está limitado a los fenómenos y no podemos conocer los noúmenos.</a:t>
            </a:r>
          </a:p>
          <a:p>
            <a:pPr marL="800100" lvl="1" indent="-342900">
              <a:buFont typeface="Arial" panose="020B0604020202020204" pitchFamily="34" charset="0"/>
              <a:buChar char="•"/>
            </a:pPr>
            <a:r>
              <a:rPr lang="es-PE" dirty="0" smtClean="0"/>
              <a:t>El uso </a:t>
            </a:r>
            <a:r>
              <a:rPr lang="es-PE" dirty="0" smtClean="0">
                <a:solidFill>
                  <a:srgbClr val="FF0000"/>
                </a:solidFill>
              </a:rPr>
              <a:t>Práctico</a:t>
            </a:r>
            <a:r>
              <a:rPr lang="es-PE" dirty="0" smtClean="0"/>
              <a:t> se dedica a la acción moral y en lo que debe ser. La razón pura práctica establece principios morales para guiar nuestras acciones. (Imperativo categórico).</a:t>
            </a:r>
          </a:p>
          <a:p>
            <a:pPr marL="800100" lvl="1" indent="-342900">
              <a:buFont typeface="Arial" panose="020B0604020202020204" pitchFamily="34" charset="0"/>
              <a:buChar char="•"/>
            </a:pPr>
            <a:r>
              <a:rPr lang="es-PE" dirty="0" smtClean="0"/>
              <a:t>Aunque no podemos conocer directamente a los noúmenos (como Dios, Alma inmortal, libertad, mundo, etc.), la razón práctica postula estas y otras ideas regulativas, proporcionando un marco para los actos morales.  </a:t>
            </a:r>
            <a:endParaRPr lang="es-PE" dirty="0"/>
          </a:p>
        </p:txBody>
      </p:sp>
      <p:pic>
        <p:nvPicPr>
          <p:cNvPr id="3" name="Imagen 2"/>
          <p:cNvPicPr>
            <a:picLocks noChangeAspect="1"/>
          </p:cNvPicPr>
          <p:nvPr/>
        </p:nvPicPr>
        <p:blipFill>
          <a:blip r:embed="rId2"/>
          <a:stretch>
            <a:fillRect/>
          </a:stretch>
        </p:blipFill>
        <p:spPr>
          <a:xfrm>
            <a:off x="3203848" y="176413"/>
            <a:ext cx="2266950" cy="561975"/>
          </a:xfrm>
          <a:prstGeom prst="rect">
            <a:avLst/>
          </a:prstGeom>
        </p:spPr>
      </p:pic>
      <p:pic>
        <p:nvPicPr>
          <p:cNvPr id="5" name="Imagen 4"/>
          <p:cNvPicPr>
            <a:picLocks noChangeAspect="1"/>
          </p:cNvPicPr>
          <p:nvPr/>
        </p:nvPicPr>
        <p:blipFill>
          <a:blip r:embed="rId3"/>
          <a:stretch>
            <a:fillRect/>
          </a:stretch>
        </p:blipFill>
        <p:spPr>
          <a:xfrm>
            <a:off x="4860032" y="2060848"/>
            <a:ext cx="3868180" cy="3240360"/>
          </a:xfrm>
          <a:prstGeom prst="rect">
            <a:avLst/>
          </a:prstGeom>
        </p:spPr>
      </p:pic>
    </p:spTree>
    <p:extLst>
      <p:ext uri="{BB962C8B-B14F-4D97-AF65-F5344CB8AC3E}">
        <p14:creationId xmlns:p14="http://schemas.microsoft.com/office/powerpoint/2010/main" val="2715177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1520" y="1052737"/>
            <a:ext cx="8496944" cy="2677656"/>
          </a:xfrm>
          <a:prstGeom prst="rect">
            <a:avLst/>
          </a:prstGeom>
          <a:noFill/>
        </p:spPr>
        <p:txBody>
          <a:bodyPr wrap="square" rtlCol="0">
            <a:spAutoFit/>
          </a:bodyPr>
          <a:lstStyle/>
          <a:p>
            <a:pPr lvl="1"/>
            <a:r>
              <a:rPr lang="es-PE" sz="2400" dirty="0" smtClean="0"/>
              <a:t>La arquitectónica de la razón pura</a:t>
            </a:r>
          </a:p>
          <a:p>
            <a:pPr lvl="1"/>
            <a:endParaRPr lang="es-PE" sz="2400" dirty="0"/>
          </a:p>
          <a:p>
            <a:pPr marL="800100" lvl="1" indent="-342900">
              <a:buFont typeface="Arial" panose="020B0604020202020204" pitchFamily="34" charset="0"/>
              <a:buChar char="•"/>
            </a:pPr>
            <a:r>
              <a:rPr lang="es-PE" sz="2400" dirty="0" smtClean="0"/>
              <a:t>Estructura sistemática del conocimiento</a:t>
            </a:r>
          </a:p>
          <a:p>
            <a:pPr marL="800100" lvl="1" indent="-342900">
              <a:buFont typeface="Arial" panose="020B0604020202020204" pitchFamily="34" charset="0"/>
              <a:buChar char="•"/>
            </a:pPr>
            <a:r>
              <a:rPr lang="es-PE" sz="2400" dirty="0" smtClean="0"/>
              <a:t>La razón busca unidad y coherencia</a:t>
            </a:r>
          </a:p>
          <a:p>
            <a:pPr marL="800100" lvl="1" indent="-342900">
              <a:buFont typeface="Arial" panose="020B0604020202020204" pitchFamily="34" charset="0"/>
              <a:buChar char="•"/>
            </a:pPr>
            <a:r>
              <a:rPr lang="es-PE" sz="2400" dirty="0" smtClean="0"/>
              <a:t>Se pueden ordenar las disciplinas y áreas en un sistema</a:t>
            </a:r>
          </a:p>
          <a:p>
            <a:pPr marL="800100" lvl="1" indent="-342900">
              <a:buFont typeface="Arial" panose="020B0604020202020204" pitchFamily="34" charset="0"/>
              <a:buChar char="•"/>
            </a:pPr>
            <a:r>
              <a:rPr lang="es-PE" sz="2400" dirty="0" smtClean="0"/>
              <a:t>La metafísica debe ser una ciencia sistemática con principios bien fundados y organizados</a:t>
            </a:r>
          </a:p>
        </p:txBody>
      </p:sp>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6" name="Imagen 5"/>
          <p:cNvPicPr>
            <a:picLocks noChangeAspect="1"/>
          </p:cNvPicPr>
          <p:nvPr/>
        </p:nvPicPr>
        <p:blipFill>
          <a:blip r:embed="rId3"/>
          <a:stretch>
            <a:fillRect/>
          </a:stretch>
        </p:blipFill>
        <p:spPr>
          <a:xfrm>
            <a:off x="7442974" y="5969292"/>
            <a:ext cx="1188871" cy="885826"/>
          </a:xfrm>
          <a:prstGeom prst="rect">
            <a:avLst/>
          </a:prstGeom>
        </p:spPr>
      </p:pic>
      <p:pic>
        <p:nvPicPr>
          <p:cNvPr id="7" name="Imagen 6"/>
          <p:cNvPicPr>
            <a:picLocks noChangeAspect="1"/>
          </p:cNvPicPr>
          <p:nvPr/>
        </p:nvPicPr>
        <p:blipFill>
          <a:blip r:embed="rId4"/>
          <a:stretch>
            <a:fillRect/>
          </a:stretch>
        </p:blipFill>
        <p:spPr>
          <a:xfrm>
            <a:off x="735292" y="4149080"/>
            <a:ext cx="7896553" cy="2160240"/>
          </a:xfrm>
          <a:prstGeom prst="rect">
            <a:avLst/>
          </a:prstGeom>
        </p:spPr>
      </p:pic>
    </p:spTree>
    <p:extLst>
      <p:ext uri="{BB962C8B-B14F-4D97-AF65-F5344CB8AC3E}">
        <p14:creationId xmlns:p14="http://schemas.microsoft.com/office/powerpoint/2010/main" val="1428136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67544" y="1412776"/>
            <a:ext cx="3456384" cy="4524315"/>
          </a:xfrm>
          <a:prstGeom prst="rect">
            <a:avLst/>
          </a:prstGeom>
          <a:noFill/>
        </p:spPr>
        <p:txBody>
          <a:bodyPr wrap="square" rtlCol="0">
            <a:spAutoFit/>
          </a:bodyPr>
          <a:lstStyle/>
          <a:p>
            <a:pPr lvl="1"/>
            <a:r>
              <a:rPr lang="es-PE" sz="2400" dirty="0" smtClean="0"/>
              <a:t>La historia de la razón pura</a:t>
            </a:r>
          </a:p>
          <a:p>
            <a:pPr lvl="1"/>
            <a:endParaRPr lang="es-PE" sz="2400" dirty="0"/>
          </a:p>
          <a:p>
            <a:pPr marL="800100" lvl="1" indent="-342900">
              <a:buFont typeface="Arial" panose="020B0604020202020204" pitchFamily="34" charset="0"/>
              <a:buChar char="•"/>
            </a:pPr>
            <a:r>
              <a:rPr lang="es-PE" sz="2400" dirty="0" smtClean="0"/>
              <a:t>La razón pura se ha desarrollado a lo largo de la historia.</a:t>
            </a:r>
          </a:p>
          <a:p>
            <a:pPr marL="800100" lvl="1" indent="-342900">
              <a:buFont typeface="Arial" panose="020B0604020202020204" pitchFamily="34" charset="0"/>
              <a:buChar char="•"/>
            </a:pPr>
            <a:r>
              <a:rPr lang="es-PE" sz="2400" dirty="0" smtClean="0"/>
              <a:t>Contribuciones y antecedentes de otros sistemas</a:t>
            </a:r>
          </a:p>
          <a:p>
            <a:pPr marL="800100" lvl="1" indent="-342900">
              <a:buFont typeface="Arial" panose="020B0604020202020204" pitchFamily="34" charset="0"/>
              <a:buChar char="•"/>
            </a:pPr>
            <a:r>
              <a:rPr lang="es-PE" sz="2400" dirty="0" smtClean="0"/>
              <a:t>Contextualización de la CRP</a:t>
            </a:r>
          </a:p>
          <a:p>
            <a:pPr lvl="1"/>
            <a:endParaRPr lang="es-PE" sz="2400" dirty="0"/>
          </a:p>
        </p:txBody>
      </p:sp>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5367369" y="4869160"/>
            <a:ext cx="1044901" cy="1183382"/>
          </a:xfrm>
          <a:prstGeom prst="rect">
            <a:avLst/>
          </a:prstGeom>
        </p:spPr>
      </p:pic>
      <p:pic>
        <p:nvPicPr>
          <p:cNvPr id="6" name="Imagen 5"/>
          <p:cNvPicPr>
            <a:picLocks noChangeAspect="1"/>
          </p:cNvPicPr>
          <p:nvPr/>
        </p:nvPicPr>
        <p:blipFill>
          <a:blip r:embed="rId4"/>
          <a:stretch>
            <a:fillRect/>
          </a:stretch>
        </p:blipFill>
        <p:spPr>
          <a:xfrm>
            <a:off x="5388159" y="912713"/>
            <a:ext cx="1019175" cy="1000125"/>
          </a:xfrm>
          <a:prstGeom prst="rect">
            <a:avLst/>
          </a:prstGeom>
        </p:spPr>
      </p:pic>
      <p:pic>
        <p:nvPicPr>
          <p:cNvPr id="7" name="Imagen 6"/>
          <p:cNvPicPr>
            <a:picLocks noChangeAspect="1"/>
          </p:cNvPicPr>
          <p:nvPr/>
        </p:nvPicPr>
        <p:blipFill>
          <a:blip r:embed="rId5"/>
          <a:stretch>
            <a:fillRect/>
          </a:stretch>
        </p:blipFill>
        <p:spPr>
          <a:xfrm>
            <a:off x="6582611" y="1844824"/>
            <a:ext cx="1428750" cy="1314450"/>
          </a:xfrm>
          <a:prstGeom prst="rect">
            <a:avLst/>
          </a:prstGeom>
        </p:spPr>
      </p:pic>
      <p:pic>
        <p:nvPicPr>
          <p:cNvPr id="8" name="Imagen 7"/>
          <p:cNvPicPr>
            <a:picLocks noChangeAspect="1"/>
          </p:cNvPicPr>
          <p:nvPr/>
        </p:nvPicPr>
        <p:blipFill>
          <a:blip r:embed="rId6"/>
          <a:stretch>
            <a:fillRect/>
          </a:stretch>
        </p:blipFill>
        <p:spPr>
          <a:xfrm>
            <a:off x="4309585" y="2780928"/>
            <a:ext cx="819150" cy="1362075"/>
          </a:xfrm>
          <a:prstGeom prst="rect">
            <a:avLst/>
          </a:prstGeom>
        </p:spPr>
      </p:pic>
      <p:pic>
        <p:nvPicPr>
          <p:cNvPr id="9" name="Imagen 8"/>
          <p:cNvPicPr>
            <a:picLocks noChangeAspect="1"/>
          </p:cNvPicPr>
          <p:nvPr/>
        </p:nvPicPr>
        <p:blipFill>
          <a:blip r:embed="rId7"/>
          <a:stretch>
            <a:fillRect/>
          </a:stretch>
        </p:blipFill>
        <p:spPr>
          <a:xfrm>
            <a:off x="6720827" y="3789040"/>
            <a:ext cx="1286373" cy="1533075"/>
          </a:xfrm>
          <a:prstGeom prst="rect">
            <a:avLst/>
          </a:prstGeom>
        </p:spPr>
      </p:pic>
    </p:spTree>
    <p:extLst>
      <p:ext uri="{BB962C8B-B14F-4D97-AF65-F5344CB8AC3E}">
        <p14:creationId xmlns:p14="http://schemas.microsoft.com/office/powerpoint/2010/main" val="1735465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35696" y="94146"/>
            <a:ext cx="5108309" cy="5040560"/>
          </a:xfrm>
          <a:prstGeom prst="rect">
            <a:avLst/>
          </a:prstGeom>
        </p:spPr>
      </p:pic>
      <p:pic>
        <p:nvPicPr>
          <p:cNvPr id="3" name="Imagen 2"/>
          <p:cNvPicPr>
            <a:picLocks noChangeAspect="1"/>
          </p:cNvPicPr>
          <p:nvPr/>
        </p:nvPicPr>
        <p:blipFill>
          <a:blip r:embed="rId3"/>
          <a:stretch>
            <a:fillRect/>
          </a:stretch>
        </p:blipFill>
        <p:spPr>
          <a:xfrm>
            <a:off x="6804248" y="6237312"/>
            <a:ext cx="2076450" cy="561975"/>
          </a:xfrm>
          <a:prstGeom prst="rect">
            <a:avLst/>
          </a:prstGeom>
        </p:spPr>
      </p:pic>
      <p:pic>
        <p:nvPicPr>
          <p:cNvPr id="4" name="Imagen 3"/>
          <p:cNvPicPr>
            <a:picLocks noChangeAspect="1"/>
          </p:cNvPicPr>
          <p:nvPr/>
        </p:nvPicPr>
        <p:blipFill>
          <a:blip r:embed="rId4"/>
          <a:stretch>
            <a:fillRect/>
          </a:stretch>
        </p:blipFill>
        <p:spPr>
          <a:xfrm>
            <a:off x="323528" y="5877272"/>
            <a:ext cx="5515158" cy="720080"/>
          </a:xfrm>
          <a:prstGeom prst="rect">
            <a:avLst/>
          </a:prstGeom>
        </p:spPr>
      </p:pic>
    </p:spTree>
    <p:extLst>
      <p:ext uri="{BB962C8B-B14F-4D97-AF65-F5344CB8AC3E}">
        <p14:creationId xmlns:p14="http://schemas.microsoft.com/office/powerpoint/2010/main" val="2356874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Criticar la razón por la razón misma para establecer los </a:t>
            </a:r>
            <a:r>
              <a:rPr lang="es-PE" b="1" dirty="0" smtClean="0">
                <a:solidFill>
                  <a:srgbClr val="FF0000"/>
                </a:solidFill>
              </a:rPr>
              <a:t>límites del conocimiento </a:t>
            </a:r>
            <a:r>
              <a:rPr lang="es-PE" dirty="0" smtClean="0"/>
              <a:t>(Revolución copernicana)</a:t>
            </a:r>
          </a:p>
          <a:p>
            <a:pPr marL="0" indent="0">
              <a:buNone/>
            </a:pPr>
            <a:endParaRPr lang="es-PE" dirty="0"/>
          </a:p>
          <a:p>
            <a:pPr marL="0" indent="0">
              <a:buNone/>
            </a:pPr>
            <a:r>
              <a:rPr lang="es-PE" sz="2000" dirty="0" smtClean="0">
                <a:solidFill>
                  <a:schemeClr val="bg1">
                    <a:lumMod val="65000"/>
                  </a:schemeClr>
                </a:solidFill>
              </a:rPr>
              <a:t>Proyecto crítico = Filosofía Crítica</a:t>
            </a:r>
          </a:p>
          <a:p>
            <a:pPr marL="0" indent="0">
              <a:buNone/>
            </a:pPr>
            <a:endParaRPr lang="es-PE" sz="2000" dirty="0">
              <a:solidFill>
                <a:schemeClr val="bg1">
                  <a:lumMod val="65000"/>
                </a:schemeClr>
              </a:solidFill>
            </a:endParaRPr>
          </a:p>
          <a:p>
            <a:r>
              <a:rPr lang="es-PE" sz="2000" dirty="0" smtClean="0">
                <a:solidFill>
                  <a:schemeClr val="bg1">
                    <a:lumMod val="65000"/>
                  </a:schemeClr>
                </a:solidFill>
              </a:rPr>
              <a:t>¿cuáles son los límites y capacidades del conocimiento humano?</a:t>
            </a:r>
          </a:p>
          <a:p>
            <a:r>
              <a:rPr lang="es-PE" sz="2000" u="sng" dirty="0" smtClean="0">
                <a:solidFill>
                  <a:schemeClr val="bg1">
                    <a:lumMod val="65000"/>
                  </a:schemeClr>
                </a:solidFill>
              </a:rPr>
              <a:t>¿cómo son posibles los juicios sintéticos a priori</a:t>
            </a:r>
            <a:r>
              <a:rPr lang="es-PE" sz="2000" dirty="0" smtClean="0">
                <a:solidFill>
                  <a:schemeClr val="bg1">
                    <a:lumMod val="65000"/>
                  </a:schemeClr>
                </a:solidFill>
              </a:rPr>
              <a:t>? (¿cómo es posible el conocimiento de cosas universales y necesarias que no dependan de la experiencia?)</a:t>
            </a:r>
          </a:p>
          <a:p>
            <a:r>
              <a:rPr lang="es-PE" sz="2000" dirty="0" smtClean="0">
                <a:solidFill>
                  <a:schemeClr val="bg1">
                    <a:lumMod val="65000"/>
                  </a:schemeClr>
                </a:solidFill>
              </a:rPr>
              <a:t>¿el conocimiento se adecúa al objeto? ¿o al revés: </a:t>
            </a:r>
            <a:r>
              <a:rPr lang="es-PE" sz="2000" u="sng" dirty="0" smtClean="0">
                <a:solidFill>
                  <a:schemeClr val="bg1">
                    <a:lumMod val="65000"/>
                  </a:schemeClr>
                </a:solidFill>
              </a:rPr>
              <a:t>los objetos se ajustan a nuestras formas de conocer</a:t>
            </a:r>
            <a:r>
              <a:rPr lang="es-PE" sz="2000" dirty="0" smtClean="0">
                <a:solidFill>
                  <a:schemeClr val="bg1">
                    <a:lumMod val="65000"/>
                  </a:schemeClr>
                </a:solidFill>
              </a:rPr>
              <a:t>?</a:t>
            </a:r>
          </a:p>
          <a:p>
            <a:r>
              <a:rPr lang="es-PE" sz="2000" dirty="0" smtClean="0">
                <a:solidFill>
                  <a:schemeClr val="bg1">
                    <a:lumMod val="65000"/>
                  </a:schemeClr>
                </a:solidFill>
              </a:rPr>
              <a:t>Lo que percibimos del mundo: ¿depende de nuestras capacidades para percibir?</a:t>
            </a:r>
          </a:p>
        </p:txBody>
      </p:sp>
    </p:spTree>
    <p:extLst>
      <p:ext uri="{BB962C8B-B14F-4D97-AF65-F5344CB8AC3E}">
        <p14:creationId xmlns:p14="http://schemas.microsoft.com/office/powerpoint/2010/main" val="2343447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619672" y="2276872"/>
            <a:ext cx="6003589" cy="2448272"/>
          </a:xfrm>
          <a:prstGeom prst="rect">
            <a:avLst/>
          </a:prstGeom>
        </p:spPr>
      </p:pic>
      <p:pic>
        <p:nvPicPr>
          <p:cNvPr id="5" name="Imagen 4"/>
          <p:cNvPicPr>
            <a:picLocks noChangeAspect="1"/>
          </p:cNvPicPr>
          <p:nvPr/>
        </p:nvPicPr>
        <p:blipFill>
          <a:blip r:embed="rId3"/>
          <a:stretch>
            <a:fillRect/>
          </a:stretch>
        </p:blipFill>
        <p:spPr>
          <a:xfrm>
            <a:off x="179512" y="0"/>
            <a:ext cx="1952029" cy="1536704"/>
          </a:xfrm>
          <a:prstGeom prst="rect">
            <a:avLst/>
          </a:prstGeom>
        </p:spPr>
      </p:pic>
    </p:spTree>
    <p:extLst>
      <p:ext uri="{BB962C8B-B14F-4D97-AF65-F5344CB8AC3E}">
        <p14:creationId xmlns:p14="http://schemas.microsoft.com/office/powerpoint/2010/main" val="235364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1763688" y="1124744"/>
            <a:ext cx="5687764" cy="1584176"/>
          </a:xfrm>
          <a:prstGeom prst="rect">
            <a:avLst/>
          </a:prstGeom>
        </p:spPr>
      </p:pic>
      <p:pic>
        <p:nvPicPr>
          <p:cNvPr id="4" name="Imagen 3"/>
          <p:cNvPicPr>
            <a:picLocks noChangeAspect="1"/>
          </p:cNvPicPr>
          <p:nvPr/>
        </p:nvPicPr>
        <p:blipFill>
          <a:blip r:embed="rId4"/>
          <a:stretch>
            <a:fillRect/>
          </a:stretch>
        </p:blipFill>
        <p:spPr>
          <a:xfrm>
            <a:off x="827584" y="3573016"/>
            <a:ext cx="7541849" cy="1944216"/>
          </a:xfrm>
          <a:prstGeom prst="rect">
            <a:avLst/>
          </a:prstGeom>
        </p:spPr>
      </p:pic>
      <p:sp>
        <p:nvSpPr>
          <p:cNvPr id="6" name="Rectángulo 5"/>
          <p:cNvSpPr/>
          <p:nvPr/>
        </p:nvSpPr>
        <p:spPr>
          <a:xfrm>
            <a:off x="971600" y="3573016"/>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5"/>
          <a:stretch>
            <a:fillRect/>
          </a:stretch>
        </p:blipFill>
        <p:spPr>
          <a:xfrm>
            <a:off x="7828450" y="16207"/>
            <a:ext cx="1323578" cy="882385"/>
          </a:xfrm>
          <a:prstGeom prst="rect">
            <a:avLst/>
          </a:prstGeom>
        </p:spPr>
      </p:pic>
    </p:spTree>
    <p:extLst>
      <p:ext uri="{BB962C8B-B14F-4D97-AF65-F5344CB8AC3E}">
        <p14:creationId xmlns:p14="http://schemas.microsoft.com/office/powerpoint/2010/main" val="2730240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1763688" y="1124744"/>
            <a:ext cx="5687764" cy="1584176"/>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4"/>
          <a:stretch>
            <a:fillRect/>
          </a:stretch>
        </p:blipFill>
        <p:spPr>
          <a:xfrm>
            <a:off x="7828450" y="16207"/>
            <a:ext cx="1323578" cy="882385"/>
          </a:xfrm>
          <a:prstGeom prst="rect">
            <a:avLst/>
          </a:prstGeom>
        </p:spPr>
      </p:pic>
      <p:pic>
        <p:nvPicPr>
          <p:cNvPr id="2" name="Imagen 1"/>
          <p:cNvPicPr>
            <a:picLocks noChangeAspect="1"/>
          </p:cNvPicPr>
          <p:nvPr/>
        </p:nvPicPr>
        <p:blipFill>
          <a:blip r:embed="rId5"/>
          <a:stretch>
            <a:fillRect/>
          </a:stretch>
        </p:blipFill>
        <p:spPr>
          <a:xfrm>
            <a:off x="898117" y="3774573"/>
            <a:ext cx="7645793" cy="1296144"/>
          </a:xfrm>
          <a:prstGeom prst="rect">
            <a:avLst/>
          </a:prstGeom>
        </p:spPr>
      </p:pic>
      <p:sp>
        <p:nvSpPr>
          <p:cNvPr id="8" name="CuadroTexto 7"/>
          <p:cNvSpPr txBox="1"/>
          <p:nvPr/>
        </p:nvSpPr>
        <p:spPr>
          <a:xfrm>
            <a:off x="179512" y="3410812"/>
            <a:ext cx="2016224" cy="369332"/>
          </a:xfrm>
          <a:prstGeom prst="rect">
            <a:avLst/>
          </a:prstGeom>
          <a:noFill/>
        </p:spPr>
        <p:txBody>
          <a:bodyPr wrap="square" rtlCol="0">
            <a:spAutoFit/>
          </a:bodyPr>
          <a:lstStyle/>
          <a:p>
            <a:r>
              <a:rPr lang="es-PE" dirty="0"/>
              <a:t>(</a:t>
            </a:r>
            <a:r>
              <a:rPr lang="es-PE" dirty="0" smtClean="0"/>
              <a:t>La razón pura)</a:t>
            </a:r>
            <a:endParaRPr lang="es-PE" dirty="0"/>
          </a:p>
        </p:txBody>
      </p:sp>
      <p:sp>
        <p:nvSpPr>
          <p:cNvPr id="9" name="CuadroTexto 8"/>
          <p:cNvSpPr txBox="1"/>
          <p:nvPr/>
        </p:nvSpPr>
        <p:spPr>
          <a:xfrm>
            <a:off x="166905" y="5584901"/>
            <a:ext cx="2016224" cy="369332"/>
          </a:xfrm>
          <a:prstGeom prst="rect">
            <a:avLst/>
          </a:prstGeom>
          <a:noFill/>
        </p:spPr>
        <p:txBody>
          <a:bodyPr wrap="square" rtlCol="0">
            <a:spAutoFit/>
          </a:bodyPr>
          <a:lstStyle/>
          <a:p>
            <a:r>
              <a:rPr lang="es-PE" dirty="0" smtClean="0"/>
              <a:t>(Los fenómenos)</a:t>
            </a:r>
            <a:endParaRPr lang="es-PE" dirty="0"/>
          </a:p>
        </p:txBody>
      </p:sp>
      <p:cxnSp>
        <p:nvCxnSpPr>
          <p:cNvPr id="11" name="Conector recto de flecha 10"/>
          <p:cNvCxnSpPr/>
          <p:nvPr/>
        </p:nvCxnSpPr>
        <p:spPr>
          <a:xfrm flipV="1">
            <a:off x="323528" y="4240764"/>
            <a:ext cx="574589" cy="119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377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pic>
        <p:nvPicPr>
          <p:cNvPr id="3" name="Imagen 2"/>
          <p:cNvPicPr>
            <a:picLocks noChangeAspect="1"/>
          </p:cNvPicPr>
          <p:nvPr/>
        </p:nvPicPr>
        <p:blipFill>
          <a:blip r:embed="rId3"/>
          <a:stretch>
            <a:fillRect/>
          </a:stretch>
        </p:blipFill>
        <p:spPr>
          <a:xfrm>
            <a:off x="2051720" y="1016579"/>
            <a:ext cx="4388879" cy="1222406"/>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Imagen 9"/>
          <p:cNvPicPr>
            <a:picLocks noChangeAspect="1"/>
          </p:cNvPicPr>
          <p:nvPr/>
        </p:nvPicPr>
        <p:blipFill>
          <a:blip r:embed="rId4"/>
          <a:stretch>
            <a:fillRect/>
          </a:stretch>
        </p:blipFill>
        <p:spPr>
          <a:xfrm>
            <a:off x="1043608" y="2256141"/>
            <a:ext cx="7142162" cy="4390013"/>
          </a:xfrm>
          <a:prstGeom prst="rect">
            <a:avLst/>
          </a:prstGeom>
        </p:spPr>
      </p:pic>
    </p:spTree>
    <p:extLst>
      <p:ext uri="{BB962C8B-B14F-4D97-AF65-F5344CB8AC3E}">
        <p14:creationId xmlns:p14="http://schemas.microsoft.com/office/powerpoint/2010/main" val="2465284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878142" y="10384"/>
            <a:ext cx="1265858" cy="1006195"/>
          </a:xfrm>
          <a:prstGeom prst="rect">
            <a:avLst/>
          </a:prstGeom>
        </p:spPr>
      </p:pic>
      <p:pic>
        <p:nvPicPr>
          <p:cNvPr id="7" name="Imagen 6"/>
          <p:cNvPicPr>
            <a:picLocks noChangeAspect="1"/>
          </p:cNvPicPr>
          <p:nvPr/>
        </p:nvPicPr>
        <p:blipFill>
          <a:blip r:embed="rId5"/>
          <a:stretch>
            <a:fillRect/>
          </a:stretch>
        </p:blipFill>
        <p:spPr>
          <a:xfrm>
            <a:off x="816976" y="2492896"/>
            <a:ext cx="8009136" cy="2952328"/>
          </a:xfrm>
          <a:prstGeom prst="rect">
            <a:avLst/>
          </a:prstGeom>
        </p:spPr>
      </p:pic>
    </p:spTree>
    <p:extLst>
      <p:ext uri="{BB962C8B-B14F-4D97-AF65-F5344CB8AC3E}">
        <p14:creationId xmlns:p14="http://schemas.microsoft.com/office/powerpoint/2010/main" val="4184272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878142" y="10384"/>
            <a:ext cx="1265858" cy="1006195"/>
          </a:xfrm>
          <a:prstGeom prst="rect">
            <a:avLst/>
          </a:prstGeom>
        </p:spPr>
      </p:pic>
      <p:pic>
        <p:nvPicPr>
          <p:cNvPr id="3" name="Imagen 2"/>
          <p:cNvPicPr>
            <a:picLocks noChangeAspect="1"/>
          </p:cNvPicPr>
          <p:nvPr/>
        </p:nvPicPr>
        <p:blipFill>
          <a:blip r:embed="rId5"/>
          <a:stretch>
            <a:fillRect/>
          </a:stretch>
        </p:blipFill>
        <p:spPr>
          <a:xfrm>
            <a:off x="467544" y="2564904"/>
            <a:ext cx="8140694" cy="3456384"/>
          </a:xfrm>
          <a:prstGeom prst="rect">
            <a:avLst/>
          </a:prstGeom>
        </p:spPr>
      </p:pic>
    </p:spTree>
    <p:extLst>
      <p:ext uri="{BB962C8B-B14F-4D97-AF65-F5344CB8AC3E}">
        <p14:creationId xmlns:p14="http://schemas.microsoft.com/office/powerpoint/2010/main" val="2410301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8" name="Imagen 7"/>
          <p:cNvPicPr>
            <a:picLocks noChangeAspect="1"/>
          </p:cNvPicPr>
          <p:nvPr/>
        </p:nvPicPr>
        <p:blipFill>
          <a:blip r:embed="rId5"/>
          <a:stretch>
            <a:fillRect/>
          </a:stretch>
        </p:blipFill>
        <p:spPr>
          <a:xfrm>
            <a:off x="467544" y="2348880"/>
            <a:ext cx="8253317" cy="3744416"/>
          </a:xfrm>
          <a:prstGeom prst="rect">
            <a:avLst/>
          </a:prstGeom>
        </p:spPr>
      </p:pic>
    </p:spTree>
    <p:extLst>
      <p:ext uri="{BB962C8B-B14F-4D97-AF65-F5344CB8AC3E}">
        <p14:creationId xmlns:p14="http://schemas.microsoft.com/office/powerpoint/2010/main" val="246277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3" name="Imagen 2"/>
          <p:cNvPicPr>
            <a:picLocks noChangeAspect="1"/>
          </p:cNvPicPr>
          <p:nvPr/>
        </p:nvPicPr>
        <p:blipFill>
          <a:blip r:embed="rId5"/>
          <a:stretch>
            <a:fillRect/>
          </a:stretch>
        </p:blipFill>
        <p:spPr>
          <a:xfrm>
            <a:off x="467544" y="2708920"/>
            <a:ext cx="8284791" cy="2880320"/>
          </a:xfrm>
          <a:prstGeom prst="rect">
            <a:avLst/>
          </a:prstGeom>
        </p:spPr>
      </p:pic>
    </p:spTree>
    <p:extLst>
      <p:ext uri="{BB962C8B-B14F-4D97-AF65-F5344CB8AC3E}">
        <p14:creationId xmlns:p14="http://schemas.microsoft.com/office/powerpoint/2010/main" val="2512028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4" name="Imagen 3"/>
          <p:cNvPicPr>
            <a:picLocks noChangeAspect="1"/>
          </p:cNvPicPr>
          <p:nvPr/>
        </p:nvPicPr>
        <p:blipFill>
          <a:blip r:embed="rId5"/>
          <a:stretch>
            <a:fillRect/>
          </a:stretch>
        </p:blipFill>
        <p:spPr>
          <a:xfrm>
            <a:off x="251520" y="2132856"/>
            <a:ext cx="8396029" cy="4000368"/>
          </a:xfrm>
          <a:prstGeom prst="rect">
            <a:avLst/>
          </a:prstGeom>
        </p:spPr>
      </p:pic>
    </p:spTree>
    <p:extLst>
      <p:ext uri="{BB962C8B-B14F-4D97-AF65-F5344CB8AC3E}">
        <p14:creationId xmlns:p14="http://schemas.microsoft.com/office/powerpoint/2010/main" val="4041263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7917481" y="73343"/>
            <a:ext cx="1203375" cy="1144674"/>
          </a:xfrm>
          <a:prstGeom prst="rect">
            <a:avLst/>
          </a:prstGeom>
        </p:spPr>
      </p:pic>
      <p:pic>
        <p:nvPicPr>
          <p:cNvPr id="3" name="Imagen 2"/>
          <p:cNvPicPr>
            <a:picLocks noChangeAspect="1"/>
          </p:cNvPicPr>
          <p:nvPr/>
        </p:nvPicPr>
        <p:blipFill>
          <a:blip r:embed="rId5"/>
          <a:stretch>
            <a:fillRect/>
          </a:stretch>
        </p:blipFill>
        <p:spPr>
          <a:xfrm>
            <a:off x="942022" y="2246106"/>
            <a:ext cx="6975459" cy="696232"/>
          </a:xfrm>
          <a:prstGeom prst="rect">
            <a:avLst/>
          </a:prstGeom>
        </p:spPr>
      </p:pic>
      <p:pic>
        <p:nvPicPr>
          <p:cNvPr id="8" name="Imagen 7"/>
          <p:cNvPicPr>
            <a:picLocks noChangeAspect="1"/>
          </p:cNvPicPr>
          <p:nvPr/>
        </p:nvPicPr>
        <p:blipFill>
          <a:blip r:embed="rId6"/>
          <a:stretch>
            <a:fillRect/>
          </a:stretch>
        </p:blipFill>
        <p:spPr>
          <a:xfrm>
            <a:off x="7621520" y="1161016"/>
            <a:ext cx="1502799" cy="790947"/>
          </a:xfrm>
          <a:prstGeom prst="rect">
            <a:avLst/>
          </a:prstGeom>
        </p:spPr>
      </p:pic>
      <p:pic>
        <p:nvPicPr>
          <p:cNvPr id="9" name="Imagen 8"/>
          <p:cNvPicPr>
            <a:picLocks noChangeAspect="1"/>
          </p:cNvPicPr>
          <p:nvPr/>
        </p:nvPicPr>
        <p:blipFill>
          <a:blip r:embed="rId7"/>
          <a:stretch>
            <a:fillRect/>
          </a:stretch>
        </p:blipFill>
        <p:spPr>
          <a:xfrm>
            <a:off x="609869" y="3181490"/>
            <a:ext cx="7733165" cy="3372358"/>
          </a:xfrm>
          <a:prstGeom prst="rect">
            <a:avLst/>
          </a:prstGeom>
        </p:spPr>
      </p:pic>
    </p:spTree>
    <p:extLst>
      <p:ext uri="{BB962C8B-B14F-4D97-AF65-F5344CB8AC3E}">
        <p14:creationId xmlns:p14="http://schemas.microsoft.com/office/powerpoint/2010/main" val="16419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solidFill>
                  <a:srgbClr val="FF0000"/>
                </a:solidFill>
              </a:rPr>
              <a:t>Diferenciar </a:t>
            </a:r>
            <a:r>
              <a:rPr lang="es-PE" b="1" u="sng" dirty="0">
                <a:solidFill>
                  <a:srgbClr val="FF0000"/>
                </a:solidFill>
              </a:rPr>
              <a:t>Fenómenos y </a:t>
            </a:r>
            <a:r>
              <a:rPr lang="es-PE" b="1" u="sng" dirty="0" smtClean="0">
                <a:solidFill>
                  <a:srgbClr val="FF0000"/>
                </a:solidFill>
              </a:rPr>
              <a:t>Noúmenos</a:t>
            </a:r>
          </a:p>
          <a:p>
            <a:pPr marL="0" indent="0">
              <a:buNone/>
            </a:pPr>
            <a:endParaRPr lang="es-PE" b="1" u="sng" dirty="0">
              <a:solidFill>
                <a:srgbClr val="FF0000"/>
              </a:solidFill>
            </a:endParaRPr>
          </a:p>
          <a:p>
            <a:pPr marL="0" indent="0">
              <a:buNone/>
            </a:pPr>
            <a:r>
              <a:rPr lang="es-PE" sz="2800" u="sng" dirty="0" smtClean="0">
                <a:solidFill>
                  <a:schemeClr val="bg1">
                    <a:lumMod val="65000"/>
                  </a:schemeClr>
                </a:solidFill>
              </a:rPr>
              <a:t>Fenómeno</a:t>
            </a:r>
            <a:r>
              <a:rPr lang="es-PE" sz="2800" dirty="0" smtClean="0">
                <a:solidFill>
                  <a:schemeClr val="bg1">
                    <a:lumMod val="65000"/>
                  </a:schemeClr>
                </a:solidFill>
              </a:rPr>
              <a:t>: Tal y como percibimos a los objetos en cuanto se nos aparecen y los interpretamos. Están mediados por nuestras formas de conocer, especialmente, sujetos a las condiciones básicas: a la sensibilidad (espacio y tiempo) y al entendimiento (categorías).</a:t>
            </a:r>
          </a:p>
          <a:p>
            <a:pPr marL="0" indent="0">
              <a:buNone/>
            </a:pPr>
            <a:endParaRPr lang="es-PE" sz="2800" dirty="0">
              <a:solidFill>
                <a:schemeClr val="bg1">
                  <a:lumMod val="65000"/>
                </a:schemeClr>
              </a:solidFill>
            </a:endParaRPr>
          </a:p>
          <a:p>
            <a:pPr marL="0" indent="0">
              <a:buNone/>
            </a:pPr>
            <a:r>
              <a:rPr lang="es-PE" sz="2800" u="sng" dirty="0" smtClean="0">
                <a:solidFill>
                  <a:schemeClr val="bg1">
                    <a:lumMod val="65000"/>
                  </a:schemeClr>
                </a:solidFill>
              </a:rPr>
              <a:t>Noúmeno</a:t>
            </a:r>
            <a:r>
              <a:rPr lang="es-PE" sz="2800" dirty="0" smtClean="0">
                <a:solidFill>
                  <a:schemeClr val="bg1">
                    <a:lumMod val="65000"/>
                  </a:schemeClr>
                </a:solidFill>
              </a:rPr>
              <a:t>: La cosa en sí misma. Existe de modo independiente a nuestra percepción. Nunca podemos conocerlos directamente, ni totalmente. </a:t>
            </a:r>
            <a:endParaRPr lang="es-PE" sz="2800" dirty="0">
              <a:solidFill>
                <a:schemeClr val="bg1">
                  <a:lumMod val="65000"/>
                </a:schemeClr>
              </a:solidFill>
            </a:endParaRPr>
          </a:p>
          <a:p>
            <a:pPr marL="0" indent="0">
              <a:buNone/>
            </a:pPr>
            <a:endParaRPr lang="es-PE" b="1" u="sng" dirty="0">
              <a:solidFill>
                <a:srgbClr val="FF0000"/>
              </a:solidFill>
            </a:endParaRPr>
          </a:p>
        </p:txBody>
      </p:sp>
    </p:spTree>
    <p:extLst>
      <p:ext uri="{BB962C8B-B14F-4D97-AF65-F5344CB8AC3E}">
        <p14:creationId xmlns:p14="http://schemas.microsoft.com/office/powerpoint/2010/main" val="11319658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8" name="Imagen 7"/>
          <p:cNvPicPr>
            <a:picLocks noChangeAspect="1"/>
          </p:cNvPicPr>
          <p:nvPr/>
        </p:nvPicPr>
        <p:blipFill>
          <a:blip r:embed="rId4"/>
          <a:stretch>
            <a:fillRect/>
          </a:stretch>
        </p:blipFill>
        <p:spPr>
          <a:xfrm>
            <a:off x="7639241" y="81616"/>
            <a:ext cx="1502799" cy="790947"/>
          </a:xfrm>
          <a:prstGeom prst="rect">
            <a:avLst/>
          </a:prstGeom>
        </p:spPr>
      </p:pic>
      <p:pic>
        <p:nvPicPr>
          <p:cNvPr id="4" name="Imagen 3"/>
          <p:cNvPicPr>
            <a:picLocks noChangeAspect="1"/>
          </p:cNvPicPr>
          <p:nvPr/>
        </p:nvPicPr>
        <p:blipFill>
          <a:blip r:embed="rId5"/>
          <a:stretch>
            <a:fillRect/>
          </a:stretch>
        </p:blipFill>
        <p:spPr>
          <a:xfrm>
            <a:off x="323528" y="2636912"/>
            <a:ext cx="8631123" cy="2952328"/>
          </a:xfrm>
          <a:prstGeom prst="rect">
            <a:avLst/>
          </a:prstGeom>
        </p:spPr>
      </p:pic>
    </p:spTree>
    <p:extLst>
      <p:ext uri="{BB962C8B-B14F-4D97-AF65-F5344CB8AC3E}">
        <p14:creationId xmlns:p14="http://schemas.microsoft.com/office/powerpoint/2010/main" val="4063911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8" name="Imagen 7"/>
          <p:cNvPicPr>
            <a:picLocks noChangeAspect="1"/>
          </p:cNvPicPr>
          <p:nvPr/>
        </p:nvPicPr>
        <p:blipFill>
          <a:blip r:embed="rId4"/>
          <a:stretch>
            <a:fillRect/>
          </a:stretch>
        </p:blipFill>
        <p:spPr>
          <a:xfrm>
            <a:off x="7639241" y="81616"/>
            <a:ext cx="1502799" cy="790947"/>
          </a:xfrm>
          <a:prstGeom prst="rect">
            <a:avLst/>
          </a:prstGeom>
        </p:spPr>
      </p:pic>
      <p:pic>
        <p:nvPicPr>
          <p:cNvPr id="3" name="Imagen 2"/>
          <p:cNvPicPr>
            <a:picLocks noChangeAspect="1"/>
          </p:cNvPicPr>
          <p:nvPr/>
        </p:nvPicPr>
        <p:blipFill>
          <a:blip r:embed="rId5"/>
          <a:stretch>
            <a:fillRect/>
          </a:stretch>
        </p:blipFill>
        <p:spPr>
          <a:xfrm>
            <a:off x="683568" y="3284984"/>
            <a:ext cx="7762462" cy="1656184"/>
          </a:xfrm>
          <a:prstGeom prst="rect">
            <a:avLst/>
          </a:prstGeom>
        </p:spPr>
      </p:pic>
    </p:spTree>
    <p:extLst>
      <p:ext uri="{BB962C8B-B14F-4D97-AF65-F5344CB8AC3E}">
        <p14:creationId xmlns:p14="http://schemas.microsoft.com/office/powerpoint/2010/main" val="1682679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8" name="Imagen 7"/>
          <p:cNvPicPr>
            <a:picLocks noChangeAspect="1"/>
          </p:cNvPicPr>
          <p:nvPr/>
        </p:nvPicPr>
        <p:blipFill>
          <a:blip r:embed="rId4"/>
          <a:stretch>
            <a:fillRect/>
          </a:stretch>
        </p:blipFill>
        <p:spPr>
          <a:xfrm>
            <a:off x="7639241" y="81616"/>
            <a:ext cx="1502799" cy="790947"/>
          </a:xfrm>
          <a:prstGeom prst="rect">
            <a:avLst/>
          </a:prstGeom>
        </p:spPr>
      </p:pic>
      <p:pic>
        <p:nvPicPr>
          <p:cNvPr id="7" name="Imagen 6"/>
          <p:cNvPicPr>
            <a:picLocks noChangeAspect="1"/>
          </p:cNvPicPr>
          <p:nvPr/>
        </p:nvPicPr>
        <p:blipFill>
          <a:blip r:embed="rId5"/>
          <a:stretch>
            <a:fillRect/>
          </a:stretch>
        </p:blipFill>
        <p:spPr>
          <a:xfrm>
            <a:off x="804966" y="2132856"/>
            <a:ext cx="7776864" cy="4391308"/>
          </a:xfrm>
          <a:prstGeom prst="rect">
            <a:avLst/>
          </a:prstGeom>
        </p:spPr>
      </p:pic>
    </p:spTree>
    <p:extLst>
      <p:ext uri="{BB962C8B-B14F-4D97-AF65-F5344CB8AC3E}">
        <p14:creationId xmlns:p14="http://schemas.microsoft.com/office/powerpoint/2010/main" val="41885176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3" name="Imagen 2"/>
          <p:cNvPicPr>
            <a:picLocks noChangeAspect="1"/>
          </p:cNvPicPr>
          <p:nvPr/>
        </p:nvPicPr>
        <p:blipFill>
          <a:blip r:embed="rId4"/>
          <a:stretch>
            <a:fillRect/>
          </a:stretch>
        </p:blipFill>
        <p:spPr>
          <a:xfrm>
            <a:off x="467544" y="3573016"/>
            <a:ext cx="8480942" cy="1872208"/>
          </a:xfrm>
          <a:prstGeom prst="rect">
            <a:avLst/>
          </a:prstGeom>
        </p:spPr>
      </p:pic>
      <p:pic>
        <p:nvPicPr>
          <p:cNvPr id="4" name="Imagen 3"/>
          <p:cNvPicPr>
            <a:picLocks noChangeAspect="1"/>
          </p:cNvPicPr>
          <p:nvPr/>
        </p:nvPicPr>
        <p:blipFill>
          <a:blip r:embed="rId5"/>
          <a:stretch>
            <a:fillRect/>
          </a:stretch>
        </p:blipFill>
        <p:spPr>
          <a:xfrm>
            <a:off x="7722770" y="92791"/>
            <a:ext cx="1352153" cy="933629"/>
          </a:xfrm>
          <a:prstGeom prst="rect">
            <a:avLst/>
          </a:prstGeom>
        </p:spPr>
      </p:pic>
      <p:pic>
        <p:nvPicPr>
          <p:cNvPr id="9" name="Imagen 8"/>
          <p:cNvPicPr>
            <a:picLocks noChangeAspect="1"/>
          </p:cNvPicPr>
          <p:nvPr/>
        </p:nvPicPr>
        <p:blipFill>
          <a:blip r:embed="rId6"/>
          <a:stretch>
            <a:fillRect/>
          </a:stretch>
        </p:blipFill>
        <p:spPr>
          <a:xfrm>
            <a:off x="1464344" y="3065339"/>
            <a:ext cx="7484142" cy="507677"/>
          </a:xfrm>
          <a:prstGeom prst="rect">
            <a:avLst/>
          </a:prstGeom>
        </p:spPr>
      </p:pic>
    </p:spTree>
    <p:extLst>
      <p:ext uri="{BB962C8B-B14F-4D97-AF65-F5344CB8AC3E}">
        <p14:creationId xmlns:p14="http://schemas.microsoft.com/office/powerpoint/2010/main" val="1189019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722770" y="92791"/>
            <a:ext cx="1352153" cy="933629"/>
          </a:xfrm>
          <a:prstGeom prst="rect">
            <a:avLst/>
          </a:prstGeom>
        </p:spPr>
      </p:pic>
      <p:pic>
        <p:nvPicPr>
          <p:cNvPr id="7" name="Imagen 6"/>
          <p:cNvPicPr>
            <a:picLocks noChangeAspect="1"/>
          </p:cNvPicPr>
          <p:nvPr/>
        </p:nvPicPr>
        <p:blipFill>
          <a:blip r:embed="rId5"/>
          <a:stretch>
            <a:fillRect/>
          </a:stretch>
        </p:blipFill>
        <p:spPr>
          <a:xfrm>
            <a:off x="611560" y="2492896"/>
            <a:ext cx="8034347" cy="3528392"/>
          </a:xfrm>
          <a:prstGeom prst="rect">
            <a:avLst/>
          </a:prstGeom>
        </p:spPr>
      </p:pic>
    </p:spTree>
    <p:extLst>
      <p:ext uri="{BB962C8B-B14F-4D97-AF65-F5344CB8AC3E}">
        <p14:creationId xmlns:p14="http://schemas.microsoft.com/office/powerpoint/2010/main" val="2859570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4" name="Imagen 3"/>
          <p:cNvPicPr>
            <a:picLocks noChangeAspect="1"/>
          </p:cNvPicPr>
          <p:nvPr/>
        </p:nvPicPr>
        <p:blipFill>
          <a:blip r:embed="rId4"/>
          <a:stretch>
            <a:fillRect/>
          </a:stretch>
        </p:blipFill>
        <p:spPr>
          <a:xfrm>
            <a:off x="7722770" y="92791"/>
            <a:ext cx="1352153" cy="933629"/>
          </a:xfrm>
          <a:prstGeom prst="rect">
            <a:avLst/>
          </a:prstGeom>
        </p:spPr>
      </p:pic>
      <p:pic>
        <p:nvPicPr>
          <p:cNvPr id="3" name="Imagen 2"/>
          <p:cNvPicPr>
            <a:picLocks noChangeAspect="1"/>
          </p:cNvPicPr>
          <p:nvPr/>
        </p:nvPicPr>
        <p:blipFill>
          <a:blip r:embed="rId5"/>
          <a:stretch>
            <a:fillRect/>
          </a:stretch>
        </p:blipFill>
        <p:spPr>
          <a:xfrm>
            <a:off x="217796" y="2636912"/>
            <a:ext cx="8839290" cy="3637771"/>
          </a:xfrm>
          <a:prstGeom prst="rect">
            <a:avLst/>
          </a:prstGeom>
        </p:spPr>
      </p:pic>
    </p:spTree>
    <p:extLst>
      <p:ext uri="{BB962C8B-B14F-4D97-AF65-F5344CB8AC3E}">
        <p14:creationId xmlns:p14="http://schemas.microsoft.com/office/powerpoint/2010/main" val="2401254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8" name="Imagen 7"/>
          <p:cNvPicPr>
            <a:picLocks noChangeAspect="1"/>
          </p:cNvPicPr>
          <p:nvPr/>
        </p:nvPicPr>
        <p:blipFill>
          <a:blip r:embed="rId5"/>
          <a:stretch>
            <a:fillRect/>
          </a:stretch>
        </p:blipFill>
        <p:spPr>
          <a:xfrm>
            <a:off x="951470" y="1873278"/>
            <a:ext cx="7049963" cy="4895429"/>
          </a:xfrm>
          <a:prstGeom prst="rect">
            <a:avLst/>
          </a:prstGeom>
        </p:spPr>
      </p:pic>
    </p:spTree>
    <p:extLst>
      <p:ext uri="{BB962C8B-B14F-4D97-AF65-F5344CB8AC3E}">
        <p14:creationId xmlns:p14="http://schemas.microsoft.com/office/powerpoint/2010/main" val="676702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3" name="Imagen 2"/>
          <p:cNvPicPr>
            <a:picLocks noChangeAspect="1"/>
          </p:cNvPicPr>
          <p:nvPr/>
        </p:nvPicPr>
        <p:blipFill>
          <a:blip r:embed="rId5"/>
          <a:stretch>
            <a:fillRect/>
          </a:stretch>
        </p:blipFill>
        <p:spPr>
          <a:xfrm>
            <a:off x="395536" y="2276872"/>
            <a:ext cx="8376517" cy="3744416"/>
          </a:xfrm>
          <a:prstGeom prst="rect">
            <a:avLst/>
          </a:prstGeom>
        </p:spPr>
      </p:pic>
    </p:spTree>
    <p:extLst>
      <p:ext uri="{BB962C8B-B14F-4D97-AF65-F5344CB8AC3E}">
        <p14:creationId xmlns:p14="http://schemas.microsoft.com/office/powerpoint/2010/main" val="3202308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4" name="Imagen 3"/>
          <p:cNvPicPr>
            <a:picLocks noChangeAspect="1"/>
          </p:cNvPicPr>
          <p:nvPr/>
        </p:nvPicPr>
        <p:blipFill>
          <a:blip r:embed="rId5"/>
          <a:stretch>
            <a:fillRect/>
          </a:stretch>
        </p:blipFill>
        <p:spPr>
          <a:xfrm>
            <a:off x="7866779" y="3046289"/>
            <a:ext cx="752695" cy="598735"/>
          </a:xfrm>
          <a:prstGeom prst="rect">
            <a:avLst/>
          </a:prstGeom>
        </p:spPr>
      </p:pic>
      <p:pic>
        <p:nvPicPr>
          <p:cNvPr id="8" name="Imagen 7"/>
          <p:cNvPicPr>
            <a:picLocks noChangeAspect="1"/>
          </p:cNvPicPr>
          <p:nvPr/>
        </p:nvPicPr>
        <p:blipFill>
          <a:blip r:embed="rId6"/>
          <a:stretch>
            <a:fillRect/>
          </a:stretch>
        </p:blipFill>
        <p:spPr>
          <a:xfrm>
            <a:off x="912490" y="3645024"/>
            <a:ext cx="7655510" cy="1709341"/>
          </a:xfrm>
          <a:prstGeom prst="rect">
            <a:avLst/>
          </a:prstGeom>
        </p:spPr>
      </p:pic>
      <p:pic>
        <p:nvPicPr>
          <p:cNvPr id="9" name="Imagen 8"/>
          <p:cNvPicPr>
            <a:picLocks noChangeAspect="1"/>
          </p:cNvPicPr>
          <p:nvPr/>
        </p:nvPicPr>
        <p:blipFill>
          <a:blip r:embed="rId7"/>
          <a:stretch>
            <a:fillRect/>
          </a:stretch>
        </p:blipFill>
        <p:spPr>
          <a:xfrm>
            <a:off x="2258982" y="6093296"/>
            <a:ext cx="4962525" cy="590550"/>
          </a:xfrm>
          <a:prstGeom prst="rect">
            <a:avLst/>
          </a:prstGeom>
        </p:spPr>
      </p:pic>
    </p:spTree>
    <p:extLst>
      <p:ext uri="{BB962C8B-B14F-4D97-AF65-F5344CB8AC3E}">
        <p14:creationId xmlns:p14="http://schemas.microsoft.com/office/powerpoint/2010/main" val="1879926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7" name="Imagen 6"/>
          <p:cNvPicPr>
            <a:picLocks noChangeAspect="1"/>
          </p:cNvPicPr>
          <p:nvPr/>
        </p:nvPicPr>
        <p:blipFill>
          <a:blip r:embed="rId4"/>
          <a:stretch>
            <a:fillRect/>
          </a:stretch>
        </p:blipFill>
        <p:spPr>
          <a:xfrm>
            <a:off x="8040414" y="66221"/>
            <a:ext cx="1103586" cy="692949"/>
          </a:xfrm>
          <a:prstGeom prst="rect">
            <a:avLst/>
          </a:prstGeom>
        </p:spPr>
      </p:pic>
      <p:pic>
        <p:nvPicPr>
          <p:cNvPr id="3" name="Imagen 2"/>
          <p:cNvPicPr>
            <a:picLocks noChangeAspect="1"/>
          </p:cNvPicPr>
          <p:nvPr/>
        </p:nvPicPr>
        <p:blipFill>
          <a:blip r:embed="rId5"/>
          <a:stretch>
            <a:fillRect/>
          </a:stretch>
        </p:blipFill>
        <p:spPr>
          <a:xfrm>
            <a:off x="323528" y="2132856"/>
            <a:ext cx="8628145" cy="1427212"/>
          </a:xfrm>
          <a:prstGeom prst="rect">
            <a:avLst/>
          </a:prstGeom>
        </p:spPr>
      </p:pic>
      <p:pic>
        <p:nvPicPr>
          <p:cNvPr id="10" name="Imagen 9"/>
          <p:cNvPicPr>
            <a:picLocks noChangeAspect="1"/>
          </p:cNvPicPr>
          <p:nvPr/>
        </p:nvPicPr>
        <p:blipFill>
          <a:blip r:embed="rId6"/>
          <a:stretch>
            <a:fillRect/>
          </a:stretch>
        </p:blipFill>
        <p:spPr>
          <a:xfrm>
            <a:off x="7887827" y="721798"/>
            <a:ext cx="1256173" cy="968300"/>
          </a:xfrm>
          <a:prstGeom prst="rect">
            <a:avLst/>
          </a:prstGeom>
        </p:spPr>
      </p:pic>
      <p:pic>
        <p:nvPicPr>
          <p:cNvPr id="11" name="Imagen 10"/>
          <p:cNvPicPr>
            <a:picLocks noChangeAspect="1"/>
          </p:cNvPicPr>
          <p:nvPr/>
        </p:nvPicPr>
        <p:blipFill>
          <a:blip r:embed="rId7"/>
          <a:stretch>
            <a:fillRect/>
          </a:stretch>
        </p:blipFill>
        <p:spPr>
          <a:xfrm>
            <a:off x="467544" y="3717032"/>
            <a:ext cx="8336512" cy="2648985"/>
          </a:xfrm>
          <a:prstGeom prst="rect">
            <a:avLst/>
          </a:prstGeom>
        </p:spPr>
      </p:pic>
    </p:spTree>
    <p:extLst>
      <p:ext uri="{BB962C8B-B14F-4D97-AF65-F5344CB8AC3E}">
        <p14:creationId xmlns:p14="http://schemas.microsoft.com/office/powerpoint/2010/main" val="408274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Establecer </a:t>
            </a:r>
            <a:r>
              <a:rPr lang="es-PE" b="1" u="sng" dirty="0" smtClean="0"/>
              <a:t>formas puras de conocimiento </a:t>
            </a:r>
            <a:r>
              <a:rPr lang="es-PE" dirty="0" smtClean="0"/>
              <a:t>(a priori)</a:t>
            </a:r>
          </a:p>
          <a:p>
            <a:pPr marL="0" indent="0">
              <a:buNone/>
            </a:pPr>
            <a:endParaRPr lang="es-PE" dirty="0"/>
          </a:p>
          <a:p>
            <a:pPr marL="0" indent="0">
              <a:buNone/>
            </a:pPr>
            <a:r>
              <a:rPr lang="es-PE" sz="2800" dirty="0" smtClean="0">
                <a:solidFill>
                  <a:schemeClr val="bg1">
                    <a:lumMod val="65000"/>
                  </a:schemeClr>
                </a:solidFill>
              </a:rPr>
              <a:t>Dos formas puras </a:t>
            </a:r>
            <a:r>
              <a:rPr lang="es-PE" sz="2800" i="1" dirty="0" smtClean="0">
                <a:solidFill>
                  <a:schemeClr val="bg1">
                    <a:lumMod val="65000"/>
                  </a:schemeClr>
                </a:solidFill>
              </a:rPr>
              <a:t>a priori</a:t>
            </a:r>
            <a:r>
              <a:rPr lang="es-PE" sz="2800" dirty="0" smtClean="0">
                <a:solidFill>
                  <a:schemeClr val="bg1">
                    <a:lumMod val="65000"/>
                  </a:schemeClr>
                </a:solidFill>
              </a:rPr>
              <a:t>:</a:t>
            </a:r>
          </a:p>
          <a:p>
            <a:pPr marL="0" indent="0">
              <a:buNone/>
            </a:pPr>
            <a:endParaRPr lang="es-PE" sz="2800" dirty="0">
              <a:solidFill>
                <a:schemeClr val="bg1">
                  <a:lumMod val="65000"/>
                </a:schemeClr>
              </a:solidFill>
            </a:endParaRPr>
          </a:p>
          <a:p>
            <a:pPr marL="514350" indent="-514350">
              <a:buAutoNum type="arabicPeriod"/>
            </a:pPr>
            <a:r>
              <a:rPr lang="es-PE" sz="2800" dirty="0" smtClean="0">
                <a:solidFill>
                  <a:schemeClr val="bg1">
                    <a:lumMod val="65000"/>
                  </a:schemeClr>
                </a:solidFill>
              </a:rPr>
              <a:t>Sensibilidad – (Espacio y tiempo)</a:t>
            </a:r>
          </a:p>
          <a:p>
            <a:pPr marL="514350" indent="-514350">
              <a:buAutoNum type="arabicPeriod"/>
            </a:pPr>
            <a:r>
              <a:rPr lang="es-PE" sz="2800" dirty="0" smtClean="0">
                <a:solidFill>
                  <a:schemeClr val="bg1">
                    <a:lumMod val="65000"/>
                  </a:schemeClr>
                </a:solidFill>
              </a:rPr>
              <a:t>Entendimiento – (Categorías)</a:t>
            </a:r>
          </a:p>
          <a:p>
            <a:pPr marL="514350" indent="-514350">
              <a:buAutoNum type="arabicPeriod"/>
            </a:pPr>
            <a:endParaRPr lang="es-PE" sz="2800" dirty="0">
              <a:solidFill>
                <a:schemeClr val="bg1">
                  <a:lumMod val="65000"/>
                </a:schemeClr>
              </a:solidFill>
            </a:endParaRPr>
          </a:p>
          <a:p>
            <a:pPr marL="0" indent="0">
              <a:buNone/>
            </a:pPr>
            <a:r>
              <a:rPr lang="es-PE" sz="2800" dirty="0" smtClean="0">
                <a:solidFill>
                  <a:schemeClr val="bg1">
                    <a:lumMod val="65000"/>
                  </a:schemeClr>
                </a:solidFill>
              </a:rPr>
              <a:t>Son inherentes e ineludibles para el conocimiento humano.</a:t>
            </a:r>
          </a:p>
          <a:p>
            <a:pPr marL="0" indent="0">
              <a:buNone/>
            </a:pPr>
            <a:r>
              <a:rPr lang="es-PE" sz="2800" dirty="0" smtClean="0">
                <a:solidFill>
                  <a:schemeClr val="bg1">
                    <a:lumMod val="65000"/>
                  </a:schemeClr>
                </a:solidFill>
              </a:rPr>
              <a:t>Estructuran la experiencia.</a:t>
            </a:r>
            <a:endParaRPr lang="es-PE" sz="2800" dirty="0">
              <a:solidFill>
                <a:schemeClr val="bg1">
                  <a:lumMod val="65000"/>
                </a:schemeClr>
              </a:solidFill>
            </a:endParaRPr>
          </a:p>
          <a:p>
            <a:pPr marL="0" indent="0">
              <a:buNone/>
            </a:pPr>
            <a:endParaRPr lang="es-PE" dirty="0" smtClean="0"/>
          </a:p>
        </p:txBody>
      </p:sp>
    </p:spTree>
    <p:extLst>
      <p:ext uri="{BB962C8B-B14F-4D97-AF65-F5344CB8AC3E}">
        <p14:creationId xmlns:p14="http://schemas.microsoft.com/office/powerpoint/2010/main" val="2725762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p:cNvPicPr>
            <a:picLocks noChangeAspect="1"/>
          </p:cNvPicPr>
          <p:nvPr/>
        </p:nvPicPr>
        <p:blipFill>
          <a:blip r:embed="rId3"/>
          <a:stretch>
            <a:fillRect/>
          </a:stretch>
        </p:blipFill>
        <p:spPr>
          <a:xfrm>
            <a:off x="1547664" y="738388"/>
            <a:ext cx="5857577" cy="1116277"/>
          </a:xfrm>
          <a:prstGeom prst="rect">
            <a:avLst/>
          </a:prstGeom>
        </p:spPr>
      </p:pic>
      <p:pic>
        <p:nvPicPr>
          <p:cNvPr id="10" name="Imagen 9"/>
          <p:cNvPicPr>
            <a:picLocks noChangeAspect="1"/>
          </p:cNvPicPr>
          <p:nvPr/>
        </p:nvPicPr>
        <p:blipFill>
          <a:blip r:embed="rId4"/>
          <a:stretch>
            <a:fillRect/>
          </a:stretch>
        </p:blipFill>
        <p:spPr>
          <a:xfrm>
            <a:off x="7908106" y="39686"/>
            <a:ext cx="1256173" cy="968300"/>
          </a:xfrm>
          <a:prstGeom prst="rect">
            <a:avLst/>
          </a:prstGeom>
        </p:spPr>
      </p:pic>
      <p:pic>
        <p:nvPicPr>
          <p:cNvPr id="9" name="Imagen 8"/>
          <p:cNvPicPr>
            <a:picLocks noChangeAspect="1"/>
          </p:cNvPicPr>
          <p:nvPr/>
        </p:nvPicPr>
        <p:blipFill>
          <a:blip r:embed="rId5"/>
          <a:stretch>
            <a:fillRect/>
          </a:stretch>
        </p:blipFill>
        <p:spPr>
          <a:xfrm>
            <a:off x="323528" y="3080709"/>
            <a:ext cx="752695" cy="598735"/>
          </a:xfrm>
          <a:prstGeom prst="rect">
            <a:avLst/>
          </a:prstGeom>
        </p:spPr>
      </p:pic>
      <p:pic>
        <p:nvPicPr>
          <p:cNvPr id="4" name="Imagen 3"/>
          <p:cNvPicPr>
            <a:picLocks noChangeAspect="1"/>
          </p:cNvPicPr>
          <p:nvPr/>
        </p:nvPicPr>
        <p:blipFill>
          <a:blip r:embed="rId6"/>
          <a:stretch>
            <a:fillRect/>
          </a:stretch>
        </p:blipFill>
        <p:spPr>
          <a:xfrm>
            <a:off x="852506" y="3046289"/>
            <a:ext cx="7055600" cy="3159224"/>
          </a:xfrm>
          <a:prstGeom prst="rect">
            <a:avLst/>
          </a:prstGeom>
        </p:spPr>
      </p:pic>
    </p:spTree>
    <p:extLst>
      <p:ext uri="{BB962C8B-B14F-4D97-AF65-F5344CB8AC3E}">
        <p14:creationId xmlns:p14="http://schemas.microsoft.com/office/powerpoint/2010/main" val="680840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8" name="Imagen 7"/>
          <p:cNvPicPr>
            <a:picLocks noChangeAspect="1"/>
          </p:cNvPicPr>
          <p:nvPr/>
        </p:nvPicPr>
        <p:blipFill>
          <a:blip r:embed="rId4"/>
          <a:stretch>
            <a:fillRect/>
          </a:stretch>
        </p:blipFill>
        <p:spPr>
          <a:xfrm>
            <a:off x="7954913" y="19315"/>
            <a:ext cx="1189087" cy="876169"/>
          </a:xfrm>
          <a:prstGeom prst="rect">
            <a:avLst/>
          </a:prstGeom>
        </p:spPr>
      </p:pic>
      <p:pic>
        <p:nvPicPr>
          <p:cNvPr id="11" name="Imagen 10"/>
          <p:cNvPicPr>
            <a:picLocks noChangeAspect="1"/>
          </p:cNvPicPr>
          <p:nvPr/>
        </p:nvPicPr>
        <p:blipFill>
          <a:blip r:embed="rId5"/>
          <a:stretch>
            <a:fillRect/>
          </a:stretch>
        </p:blipFill>
        <p:spPr>
          <a:xfrm>
            <a:off x="323528" y="2286552"/>
            <a:ext cx="8332098" cy="4487665"/>
          </a:xfrm>
          <a:prstGeom prst="rect">
            <a:avLst/>
          </a:prstGeom>
        </p:spPr>
      </p:pic>
      <p:sp>
        <p:nvSpPr>
          <p:cNvPr id="2" name="Rectángulo 1"/>
          <p:cNvSpPr/>
          <p:nvPr/>
        </p:nvSpPr>
        <p:spPr>
          <a:xfrm>
            <a:off x="683568" y="1706734"/>
            <a:ext cx="8320964" cy="646331"/>
          </a:xfrm>
          <a:prstGeom prst="rect">
            <a:avLst/>
          </a:prstGeom>
        </p:spPr>
        <p:txBody>
          <a:bodyPr wrap="square">
            <a:spAutoFit/>
          </a:bodyPr>
          <a:lstStyle/>
          <a:p>
            <a:r>
              <a:rPr lang="es-PE" dirty="0" smtClean="0">
                <a:solidFill>
                  <a:srgbClr val="FF0000"/>
                </a:solidFill>
              </a:rPr>
              <a:t>(la </a:t>
            </a:r>
            <a:r>
              <a:rPr lang="es-PE" dirty="0">
                <a:solidFill>
                  <a:srgbClr val="FF0000"/>
                </a:solidFill>
              </a:rPr>
              <a:t>razón especulativa se refiere al uso de la razón en su esfuerzo por alcanzar el conocimiento teórico sobre el </a:t>
            </a:r>
            <a:r>
              <a:rPr lang="es-PE" dirty="0" smtClean="0">
                <a:solidFill>
                  <a:srgbClr val="FF0000"/>
                </a:solidFill>
              </a:rPr>
              <a:t>mundo)</a:t>
            </a:r>
            <a:endParaRPr lang="es-PE" dirty="0">
              <a:solidFill>
                <a:srgbClr val="FF0000"/>
              </a:solidFill>
            </a:endParaRPr>
          </a:p>
        </p:txBody>
      </p:sp>
      <p:cxnSp>
        <p:nvCxnSpPr>
          <p:cNvPr id="4" name="Conector recto de flecha 3"/>
          <p:cNvCxnSpPr/>
          <p:nvPr/>
        </p:nvCxnSpPr>
        <p:spPr>
          <a:xfrm flipH="1" flipV="1">
            <a:off x="5148064" y="2029899"/>
            <a:ext cx="576064" cy="433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795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8" name="Imagen 7"/>
          <p:cNvPicPr>
            <a:picLocks noChangeAspect="1"/>
          </p:cNvPicPr>
          <p:nvPr/>
        </p:nvPicPr>
        <p:blipFill>
          <a:blip r:embed="rId4"/>
          <a:stretch>
            <a:fillRect/>
          </a:stretch>
        </p:blipFill>
        <p:spPr>
          <a:xfrm>
            <a:off x="7954913" y="19315"/>
            <a:ext cx="1189087" cy="876169"/>
          </a:xfrm>
          <a:prstGeom prst="rect">
            <a:avLst/>
          </a:prstGeom>
        </p:spPr>
      </p:pic>
      <p:pic>
        <p:nvPicPr>
          <p:cNvPr id="12" name="Imagen 11"/>
          <p:cNvPicPr>
            <a:picLocks noChangeAspect="1"/>
          </p:cNvPicPr>
          <p:nvPr/>
        </p:nvPicPr>
        <p:blipFill>
          <a:blip r:embed="rId5"/>
          <a:stretch>
            <a:fillRect/>
          </a:stretch>
        </p:blipFill>
        <p:spPr>
          <a:xfrm>
            <a:off x="82569" y="2636912"/>
            <a:ext cx="8831229" cy="2232248"/>
          </a:xfrm>
          <a:prstGeom prst="rect">
            <a:avLst/>
          </a:prstGeom>
        </p:spPr>
      </p:pic>
    </p:spTree>
    <p:extLst>
      <p:ext uri="{BB962C8B-B14F-4D97-AF65-F5344CB8AC3E}">
        <p14:creationId xmlns:p14="http://schemas.microsoft.com/office/powerpoint/2010/main" val="653102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8" name="Imagen 7"/>
          <p:cNvPicPr>
            <a:picLocks noChangeAspect="1"/>
          </p:cNvPicPr>
          <p:nvPr/>
        </p:nvPicPr>
        <p:blipFill>
          <a:blip r:embed="rId4"/>
          <a:stretch>
            <a:fillRect/>
          </a:stretch>
        </p:blipFill>
        <p:spPr>
          <a:xfrm>
            <a:off x="7954913" y="19315"/>
            <a:ext cx="1189087" cy="876169"/>
          </a:xfrm>
          <a:prstGeom prst="rect">
            <a:avLst/>
          </a:prstGeom>
        </p:spPr>
      </p:pic>
      <p:pic>
        <p:nvPicPr>
          <p:cNvPr id="2" name="Imagen 1"/>
          <p:cNvPicPr>
            <a:picLocks noChangeAspect="1"/>
          </p:cNvPicPr>
          <p:nvPr/>
        </p:nvPicPr>
        <p:blipFill>
          <a:blip r:embed="rId5"/>
          <a:stretch>
            <a:fillRect/>
          </a:stretch>
        </p:blipFill>
        <p:spPr>
          <a:xfrm>
            <a:off x="467544" y="2321754"/>
            <a:ext cx="8089726" cy="3888432"/>
          </a:xfrm>
          <a:prstGeom prst="rect">
            <a:avLst/>
          </a:prstGeom>
        </p:spPr>
      </p:pic>
      <p:pic>
        <p:nvPicPr>
          <p:cNvPr id="3" name="Imagen 2"/>
          <p:cNvPicPr>
            <a:picLocks noChangeAspect="1"/>
          </p:cNvPicPr>
          <p:nvPr/>
        </p:nvPicPr>
        <p:blipFill>
          <a:blip r:embed="rId6"/>
          <a:stretch>
            <a:fillRect/>
          </a:stretch>
        </p:blipFill>
        <p:spPr>
          <a:xfrm>
            <a:off x="0" y="166188"/>
            <a:ext cx="2286000" cy="819150"/>
          </a:xfrm>
          <a:prstGeom prst="rect">
            <a:avLst/>
          </a:prstGeom>
        </p:spPr>
      </p:pic>
    </p:spTree>
    <p:extLst>
      <p:ext uri="{BB962C8B-B14F-4D97-AF65-F5344CB8AC3E}">
        <p14:creationId xmlns:p14="http://schemas.microsoft.com/office/powerpoint/2010/main" val="2091153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3" name="Imagen 2"/>
          <p:cNvPicPr>
            <a:picLocks noChangeAspect="1"/>
          </p:cNvPicPr>
          <p:nvPr/>
        </p:nvPicPr>
        <p:blipFill>
          <a:blip r:embed="rId4"/>
          <a:stretch>
            <a:fillRect/>
          </a:stretch>
        </p:blipFill>
        <p:spPr>
          <a:xfrm>
            <a:off x="179512" y="2852936"/>
            <a:ext cx="8592479" cy="1656184"/>
          </a:xfrm>
          <a:prstGeom prst="rect">
            <a:avLst/>
          </a:prstGeom>
        </p:spPr>
      </p:pic>
      <p:pic>
        <p:nvPicPr>
          <p:cNvPr id="4" name="Imagen 3"/>
          <p:cNvPicPr>
            <a:picLocks noChangeAspect="1"/>
          </p:cNvPicPr>
          <p:nvPr/>
        </p:nvPicPr>
        <p:blipFill>
          <a:blip r:embed="rId5"/>
          <a:stretch>
            <a:fillRect/>
          </a:stretch>
        </p:blipFill>
        <p:spPr>
          <a:xfrm>
            <a:off x="7932045" y="176413"/>
            <a:ext cx="988112" cy="709414"/>
          </a:xfrm>
          <a:prstGeom prst="rect">
            <a:avLst/>
          </a:prstGeom>
        </p:spPr>
      </p:pic>
      <p:pic>
        <p:nvPicPr>
          <p:cNvPr id="9" name="Imagen 8"/>
          <p:cNvPicPr>
            <a:picLocks noChangeAspect="1"/>
          </p:cNvPicPr>
          <p:nvPr/>
        </p:nvPicPr>
        <p:blipFill>
          <a:blip r:embed="rId6"/>
          <a:stretch>
            <a:fillRect/>
          </a:stretch>
        </p:blipFill>
        <p:spPr>
          <a:xfrm>
            <a:off x="0" y="166188"/>
            <a:ext cx="2286000" cy="819150"/>
          </a:xfrm>
          <a:prstGeom prst="rect">
            <a:avLst/>
          </a:prstGeom>
        </p:spPr>
      </p:pic>
    </p:spTree>
    <p:extLst>
      <p:ext uri="{BB962C8B-B14F-4D97-AF65-F5344CB8AC3E}">
        <p14:creationId xmlns:p14="http://schemas.microsoft.com/office/powerpoint/2010/main" val="118633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4" name="Imagen 3"/>
          <p:cNvPicPr>
            <a:picLocks noChangeAspect="1"/>
          </p:cNvPicPr>
          <p:nvPr/>
        </p:nvPicPr>
        <p:blipFill>
          <a:blip r:embed="rId4"/>
          <a:stretch>
            <a:fillRect/>
          </a:stretch>
        </p:blipFill>
        <p:spPr>
          <a:xfrm>
            <a:off x="7932045" y="176413"/>
            <a:ext cx="988112" cy="709414"/>
          </a:xfrm>
          <a:prstGeom prst="rect">
            <a:avLst/>
          </a:prstGeom>
        </p:spPr>
      </p:pic>
      <p:pic>
        <p:nvPicPr>
          <p:cNvPr id="9" name="Imagen 8"/>
          <p:cNvPicPr>
            <a:picLocks noChangeAspect="1"/>
          </p:cNvPicPr>
          <p:nvPr/>
        </p:nvPicPr>
        <p:blipFill>
          <a:blip r:embed="rId5"/>
          <a:stretch>
            <a:fillRect/>
          </a:stretch>
        </p:blipFill>
        <p:spPr>
          <a:xfrm>
            <a:off x="0" y="166188"/>
            <a:ext cx="2286000" cy="819150"/>
          </a:xfrm>
          <a:prstGeom prst="rect">
            <a:avLst/>
          </a:prstGeom>
        </p:spPr>
      </p:pic>
      <p:pic>
        <p:nvPicPr>
          <p:cNvPr id="2" name="Imagen 1"/>
          <p:cNvPicPr>
            <a:picLocks noChangeAspect="1"/>
          </p:cNvPicPr>
          <p:nvPr/>
        </p:nvPicPr>
        <p:blipFill>
          <a:blip r:embed="rId6"/>
          <a:stretch>
            <a:fillRect/>
          </a:stretch>
        </p:blipFill>
        <p:spPr>
          <a:xfrm>
            <a:off x="539552" y="2060848"/>
            <a:ext cx="7889676" cy="4534297"/>
          </a:xfrm>
          <a:prstGeom prst="rect">
            <a:avLst/>
          </a:prstGeom>
        </p:spPr>
      </p:pic>
    </p:spTree>
    <p:extLst>
      <p:ext uri="{BB962C8B-B14F-4D97-AF65-F5344CB8AC3E}">
        <p14:creationId xmlns:p14="http://schemas.microsoft.com/office/powerpoint/2010/main" val="3372932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4" name="Imagen 3"/>
          <p:cNvPicPr>
            <a:picLocks noChangeAspect="1"/>
          </p:cNvPicPr>
          <p:nvPr/>
        </p:nvPicPr>
        <p:blipFill>
          <a:blip r:embed="rId4"/>
          <a:stretch>
            <a:fillRect/>
          </a:stretch>
        </p:blipFill>
        <p:spPr>
          <a:xfrm>
            <a:off x="7932045" y="176413"/>
            <a:ext cx="988112" cy="709414"/>
          </a:xfrm>
          <a:prstGeom prst="rect">
            <a:avLst/>
          </a:prstGeom>
        </p:spPr>
      </p:pic>
      <p:pic>
        <p:nvPicPr>
          <p:cNvPr id="9" name="Imagen 8"/>
          <p:cNvPicPr>
            <a:picLocks noChangeAspect="1"/>
          </p:cNvPicPr>
          <p:nvPr/>
        </p:nvPicPr>
        <p:blipFill>
          <a:blip r:embed="rId5"/>
          <a:stretch>
            <a:fillRect/>
          </a:stretch>
        </p:blipFill>
        <p:spPr>
          <a:xfrm>
            <a:off x="0" y="166188"/>
            <a:ext cx="2286000" cy="819150"/>
          </a:xfrm>
          <a:prstGeom prst="rect">
            <a:avLst/>
          </a:prstGeom>
        </p:spPr>
      </p:pic>
      <p:pic>
        <p:nvPicPr>
          <p:cNvPr id="3" name="Imagen 2"/>
          <p:cNvPicPr>
            <a:picLocks noChangeAspect="1"/>
          </p:cNvPicPr>
          <p:nvPr/>
        </p:nvPicPr>
        <p:blipFill>
          <a:blip r:embed="rId6"/>
          <a:stretch>
            <a:fillRect/>
          </a:stretch>
        </p:blipFill>
        <p:spPr>
          <a:xfrm>
            <a:off x="251520" y="2204864"/>
            <a:ext cx="8390239" cy="4163458"/>
          </a:xfrm>
          <a:prstGeom prst="rect">
            <a:avLst/>
          </a:prstGeom>
        </p:spPr>
      </p:pic>
    </p:spTree>
    <p:extLst>
      <p:ext uri="{BB962C8B-B14F-4D97-AF65-F5344CB8AC3E}">
        <p14:creationId xmlns:p14="http://schemas.microsoft.com/office/powerpoint/2010/main" val="3616860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2" name="Imagen 1"/>
          <p:cNvPicPr>
            <a:picLocks noChangeAspect="1"/>
          </p:cNvPicPr>
          <p:nvPr/>
        </p:nvPicPr>
        <p:blipFill>
          <a:blip r:embed="rId5"/>
          <a:stretch>
            <a:fillRect/>
          </a:stretch>
        </p:blipFill>
        <p:spPr>
          <a:xfrm>
            <a:off x="3444139" y="2312804"/>
            <a:ext cx="4696148" cy="540132"/>
          </a:xfrm>
          <a:prstGeom prst="rect">
            <a:avLst/>
          </a:prstGeom>
        </p:spPr>
      </p:pic>
      <p:pic>
        <p:nvPicPr>
          <p:cNvPr id="8" name="Imagen 7"/>
          <p:cNvPicPr>
            <a:picLocks noChangeAspect="1"/>
          </p:cNvPicPr>
          <p:nvPr/>
        </p:nvPicPr>
        <p:blipFill>
          <a:blip r:embed="rId6"/>
          <a:stretch>
            <a:fillRect/>
          </a:stretch>
        </p:blipFill>
        <p:spPr>
          <a:xfrm>
            <a:off x="8003621" y="34020"/>
            <a:ext cx="1113111" cy="766810"/>
          </a:xfrm>
          <a:prstGeom prst="rect">
            <a:avLst/>
          </a:prstGeom>
        </p:spPr>
      </p:pic>
      <p:pic>
        <p:nvPicPr>
          <p:cNvPr id="10" name="Imagen 9"/>
          <p:cNvPicPr>
            <a:picLocks noChangeAspect="1"/>
          </p:cNvPicPr>
          <p:nvPr/>
        </p:nvPicPr>
        <p:blipFill>
          <a:blip r:embed="rId7"/>
          <a:stretch>
            <a:fillRect/>
          </a:stretch>
        </p:blipFill>
        <p:spPr>
          <a:xfrm>
            <a:off x="651308" y="2831263"/>
            <a:ext cx="7571548" cy="3463733"/>
          </a:xfrm>
          <a:prstGeom prst="rect">
            <a:avLst/>
          </a:prstGeom>
        </p:spPr>
      </p:pic>
    </p:spTree>
    <p:extLst>
      <p:ext uri="{BB962C8B-B14F-4D97-AF65-F5344CB8AC3E}">
        <p14:creationId xmlns:p14="http://schemas.microsoft.com/office/powerpoint/2010/main" val="961985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8" name="Imagen 7"/>
          <p:cNvPicPr>
            <a:picLocks noChangeAspect="1"/>
          </p:cNvPicPr>
          <p:nvPr/>
        </p:nvPicPr>
        <p:blipFill>
          <a:blip r:embed="rId5"/>
          <a:stretch>
            <a:fillRect/>
          </a:stretch>
        </p:blipFill>
        <p:spPr>
          <a:xfrm>
            <a:off x="8003621" y="34020"/>
            <a:ext cx="1113111" cy="766810"/>
          </a:xfrm>
          <a:prstGeom prst="rect">
            <a:avLst/>
          </a:prstGeom>
        </p:spPr>
      </p:pic>
      <p:pic>
        <p:nvPicPr>
          <p:cNvPr id="3" name="Imagen 2"/>
          <p:cNvPicPr>
            <a:picLocks noChangeAspect="1"/>
          </p:cNvPicPr>
          <p:nvPr/>
        </p:nvPicPr>
        <p:blipFill>
          <a:blip r:embed="rId6"/>
          <a:stretch>
            <a:fillRect/>
          </a:stretch>
        </p:blipFill>
        <p:spPr>
          <a:xfrm>
            <a:off x="251520" y="2060848"/>
            <a:ext cx="8282220" cy="4320480"/>
          </a:xfrm>
          <a:prstGeom prst="rect">
            <a:avLst/>
          </a:prstGeom>
        </p:spPr>
      </p:pic>
    </p:spTree>
    <p:extLst>
      <p:ext uri="{BB962C8B-B14F-4D97-AF65-F5344CB8AC3E}">
        <p14:creationId xmlns:p14="http://schemas.microsoft.com/office/powerpoint/2010/main" val="3654645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8" name="Imagen 7"/>
          <p:cNvPicPr>
            <a:picLocks noChangeAspect="1"/>
          </p:cNvPicPr>
          <p:nvPr/>
        </p:nvPicPr>
        <p:blipFill>
          <a:blip r:embed="rId5"/>
          <a:stretch>
            <a:fillRect/>
          </a:stretch>
        </p:blipFill>
        <p:spPr>
          <a:xfrm>
            <a:off x="8003621" y="34020"/>
            <a:ext cx="1113111" cy="766810"/>
          </a:xfrm>
          <a:prstGeom prst="rect">
            <a:avLst/>
          </a:prstGeom>
        </p:spPr>
      </p:pic>
      <p:pic>
        <p:nvPicPr>
          <p:cNvPr id="2" name="Imagen 1"/>
          <p:cNvPicPr>
            <a:picLocks noChangeAspect="1"/>
          </p:cNvPicPr>
          <p:nvPr/>
        </p:nvPicPr>
        <p:blipFill>
          <a:blip r:embed="rId6"/>
          <a:stretch>
            <a:fillRect/>
          </a:stretch>
        </p:blipFill>
        <p:spPr>
          <a:xfrm>
            <a:off x="467544" y="2204864"/>
            <a:ext cx="8110035" cy="3024336"/>
          </a:xfrm>
          <a:prstGeom prst="rect">
            <a:avLst/>
          </a:prstGeom>
        </p:spPr>
      </p:pic>
      <p:pic>
        <p:nvPicPr>
          <p:cNvPr id="4" name="Imagen 3"/>
          <p:cNvPicPr>
            <a:picLocks noChangeAspect="1"/>
          </p:cNvPicPr>
          <p:nvPr/>
        </p:nvPicPr>
        <p:blipFill>
          <a:blip r:embed="rId7"/>
          <a:stretch>
            <a:fillRect/>
          </a:stretch>
        </p:blipFill>
        <p:spPr>
          <a:xfrm>
            <a:off x="323528" y="4969636"/>
            <a:ext cx="2880320" cy="519127"/>
          </a:xfrm>
          <a:prstGeom prst="rect">
            <a:avLst/>
          </a:prstGeom>
        </p:spPr>
      </p:pic>
    </p:spTree>
    <p:extLst>
      <p:ext uri="{BB962C8B-B14F-4D97-AF65-F5344CB8AC3E}">
        <p14:creationId xmlns:p14="http://schemas.microsoft.com/office/powerpoint/2010/main" val="51373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Establecer tipos de </a:t>
            </a:r>
            <a:r>
              <a:rPr lang="es-PE" b="1" u="sng" dirty="0" smtClean="0"/>
              <a:t>juicios</a:t>
            </a:r>
          </a:p>
          <a:p>
            <a:pPr marL="0" indent="0">
              <a:buNone/>
            </a:pPr>
            <a:endParaRPr lang="es-PE" b="1" u="sng" dirty="0"/>
          </a:p>
          <a:p>
            <a:pPr marL="0" indent="0">
              <a:buNone/>
            </a:pPr>
            <a:r>
              <a:rPr lang="es-PE" sz="2800" dirty="0" smtClean="0">
                <a:solidFill>
                  <a:schemeClr val="accent3"/>
                </a:solidFill>
              </a:rPr>
              <a:t>Sintéticos</a:t>
            </a:r>
            <a:r>
              <a:rPr lang="es-PE" sz="2800" dirty="0" smtClean="0">
                <a:solidFill>
                  <a:schemeClr val="bg1">
                    <a:lumMod val="65000"/>
                  </a:schemeClr>
                </a:solidFill>
              </a:rPr>
              <a:t>: amplían el conocimiento</a:t>
            </a:r>
          </a:p>
          <a:p>
            <a:pPr marL="0" indent="0">
              <a:buNone/>
            </a:pPr>
            <a:r>
              <a:rPr lang="es-PE" sz="2800" dirty="0" smtClean="0">
                <a:solidFill>
                  <a:schemeClr val="bg1">
                    <a:lumMod val="65000"/>
                  </a:schemeClr>
                </a:solidFill>
              </a:rPr>
              <a:t>A </a:t>
            </a:r>
            <a:r>
              <a:rPr lang="es-PE" sz="2800" dirty="0" smtClean="0">
                <a:solidFill>
                  <a:schemeClr val="accent6"/>
                </a:solidFill>
              </a:rPr>
              <a:t>priori</a:t>
            </a:r>
            <a:r>
              <a:rPr lang="es-PE" sz="2800" dirty="0" smtClean="0">
                <a:solidFill>
                  <a:schemeClr val="bg1">
                    <a:lumMod val="65000"/>
                  </a:schemeClr>
                </a:solidFill>
              </a:rPr>
              <a:t>: universales y necesarios</a:t>
            </a:r>
          </a:p>
          <a:p>
            <a:pPr marL="0" indent="0">
              <a:buNone/>
            </a:pPr>
            <a:endParaRPr lang="es-PE" sz="2800" dirty="0">
              <a:solidFill>
                <a:schemeClr val="bg1">
                  <a:lumMod val="65000"/>
                </a:schemeClr>
              </a:solidFill>
            </a:endParaRPr>
          </a:p>
          <a:p>
            <a:pPr marL="0" indent="0">
              <a:buNone/>
            </a:pPr>
            <a:r>
              <a:rPr lang="es-PE" sz="2800" u="sng" dirty="0" smtClean="0">
                <a:solidFill>
                  <a:schemeClr val="bg1">
                    <a:lumMod val="65000"/>
                  </a:schemeClr>
                </a:solidFill>
              </a:rPr>
              <a:t>Juicios </a:t>
            </a:r>
            <a:r>
              <a:rPr lang="es-PE" sz="2800" u="sng" dirty="0" smtClean="0">
                <a:solidFill>
                  <a:schemeClr val="accent3"/>
                </a:solidFill>
              </a:rPr>
              <a:t>sintéticos</a:t>
            </a:r>
            <a:r>
              <a:rPr lang="es-PE" sz="2800" u="sng" dirty="0" smtClean="0">
                <a:solidFill>
                  <a:schemeClr val="bg1">
                    <a:lumMod val="65000"/>
                  </a:schemeClr>
                </a:solidFill>
              </a:rPr>
              <a:t> a </a:t>
            </a:r>
            <a:r>
              <a:rPr lang="es-PE" sz="2800" u="sng" dirty="0" smtClean="0">
                <a:solidFill>
                  <a:schemeClr val="accent6"/>
                </a:solidFill>
              </a:rPr>
              <a:t>priori</a:t>
            </a:r>
            <a:r>
              <a:rPr lang="es-PE" sz="2800" dirty="0" smtClean="0">
                <a:solidFill>
                  <a:schemeClr val="bg1">
                    <a:lumMod val="65000"/>
                  </a:schemeClr>
                </a:solidFill>
              </a:rPr>
              <a:t>: Amplían el conocimiento y son necesarios. Por ej. Los juicios de las ciencias naturales y matemáticas. </a:t>
            </a:r>
          </a:p>
          <a:p>
            <a:pPr marL="0" indent="0">
              <a:buNone/>
            </a:pPr>
            <a:r>
              <a:rPr lang="es-PE" sz="2800" dirty="0" smtClean="0">
                <a:solidFill>
                  <a:schemeClr val="bg1">
                    <a:lumMod val="65000"/>
                  </a:schemeClr>
                </a:solidFill>
              </a:rPr>
              <a:t>Están al margen de la experiencia (Pero a veces necesitamos de la misma, para descubrirlos; pero aunque no los descubramos, son vigentes, al margen de nuestra experiencia. </a:t>
            </a:r>
            <a:endParaRPr lang="es-PE" sz="2800" dirty="0">
              <a:solidFill>
                <a:schemeClr val="bg1">
                  <a:lumMod val="65000"/>
                </a:schemeClr>
              </a:solidFill>
            </a:endParaRPr>
          </a:p>
          <a:p>
            <a:pPr marL="0" indent="0">
              <a:buNone/>
            </a:pPr>
            <a:endParaRPr lang="es-PE" b="1" u="sng" dirty="0" smtClean="0"/>
          </a:p>
        </p:txBody>
      </p:sp>
    </p:spTree>
    <p:extLst>
      <p:ext uri="{BB962C8B-B14F-4D97-AF65-F5344CB8AC3E}">
        <p14:creationId xmlns:p14="http://schemas.microsoft.com/office/powerpoint/2010/main" val="26200580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03848" y="176413"/>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979712" y="71597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10" name="Imagen 9"/>
          <p:cNvPicPr>
            <a:picLocks noChangeAspect="1"/>
          </p:cNvPicPr>
          <p:nvPr/>
        </p:nvPicPr>
        <p:blipFill>
          <a:blip r:embed="rId6"/>
          <a:stretch>
            <a:fillRect/>
          </a:stretch>
        </p:blipFill>
        <p:spPr>
          <a:xfrm>
            <a:off x="395536" y="2335605"/>
            <a:ext cx="8273144" cy="3312368"/>
          </a:xfrm>
          <a:prstGeom prst="rect">
            <a:avLst/>
          </a:prstGeom>
        </p:spPr>
      </p:pic>
    </p:spTree>
    <p:extLst>
      <p:ext uri="{BB962C8B-B14F-4D97-AF65-F5344CB8AC3E}">
        <p14:creationId xmlns:p14="http://schemas.microsoft.com/office/powerpoint/2010/main" val="1475860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4" name="Imagen 3"/>
          <p:cNvPicPr>
            <a:picLocks noChangeAspect="1"/>
          </p:cNvPicPr>
          <p:nvPr/>
        </p:nvPicPr>
        <p:blipFill>
          <a:blip r:embed="rId6"/>
          <a:stretch>
            <a:fillRect/>
          </a:stretch>
        </p:blipFill>
        <p:spPr>
          <a:xfrm>
            <a:off x="611560" y="2492896"/>
            <a:ext cx="8197756" cy="3144763"/>
          </a:xfrm>
          <a:prstGeom prst="rect">
            <a:avLst/>
          </a:prstGeom>
        </p:spPr>
      </p:pic>
    </p:spTree>
    <p:extLst>
      <p:ext uri="{BB962C8B-B14F-4D97-AF65-F5344CB8AC3E}">
        <p14:creationId xmlns:p14="http://schemas.microsoft.com/office/powerpoint/2010/main" val="4221332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2" name="Imagen 1"/>
          <p:cNvPicPr>
            <a:picLocks noChangeAspect="1"/>
          </p:cNvPicPr>
          <p:nvPr/>
        </p:nvPicPr>
        <p:blipFill>
          <a:blip r:embed="rId6"/>
          <a:stretch>
            <a:fillRect/>
          </a:stretch>
        </p:blipFill>
        <p:spPr>
          <a:xfrm>
            <a:off x="394453" y="2564904"/>
            <a:ext cx="8562982" cy="3489819"/>
          </a:xfrm>
          <a:prstGeom prst="rect">
            <a:avLst/>
          </a:prstGeom>
        </p:spPr>
      </p:pic>
    </p:spTree>
    <p:extLst>
      <p:ext uri="{BB962C8B-B14F-4D97-AF65-F5344CB8AC3E}">
        <p14:creationId xmlns:p14="http://schemas.microsoft.com/office/powerpoint/2010/main" val="31033803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8011549" y="145406"/>
            <a:ext cx="994656" cy="839932"/>
          </a:xfrm>
          <a:prstGeom prst="rect">
            <a:avLst/>
          </a:prstGeom>
        </p:spPr>
      </p:pic>
      <p:pic>
        <p:nvPicPr>
          <p:cNvPr id="2" name="Imagen 1"/>
          <p:cNvPicPr>
            <a:picLocks noChangeAspect="1"/>
          </p:cNvPicPr>
          <p:nvPr/>
        </p:nvPicPr>
        <p:blipFill>
          <a:blip r:embed="rId6"/>
          <a:stretch>
            <a:fillRect/>
          </a:stretch>
        </p:blipFill>
        <p:spPr>
          <a:xfrm>
            <a:off x="809666" y="2082446"/>
            <a:ext cx="7201883" cy="2935107"/>
          </a:xfrm>
          <a:prstGeom prst="rect">
            <a:avLst/>
          </a:prstGeom>
        </p:spPr>
      </p:pic>
      <p:pic>
        <p:nvPicPr>
          <p:cNvPr id="4" name="Imagen 3"/>
          <p:cNvPicPr>
            <a:picLocks noChangeAspect="1"/>
          </p:cNvPicPr>
          <p:nvPr/>
        </p:nvPicPr>
        <p:blipFill>
          <a:blip r:embed="rId7"/>
          <a:stretch>
            <a:fillRect/>
          </a:stretch>
        </p:blipFill>
        <p:spPr>
          <a:xfrm>
            <a:off x="798064" y="5017553"/>
            <a:ext cx="7213485" cy="1097108"/>
          </a:xfrm>
          <a:prstGeom prst="rect">
            <a:avLst/>
          </a:prstGeom>
        </p:spPr>
      </p:pic>
    </p:spTree>
    <p:extLst>
      <p:ext uri="{BB962C8B-B14F-4D97-AF65-F5344CB8AC3E}">
        <p14:creationId xmlns:p14="http://schemas.microsoft.com/office/powerpoint/2010/main" val="2828387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8" name="Imagen 7"/>
          <p:cNvPicPr>
            <a:picLocks noChangeAspect="1"/>
          </p:cNvPicPr>
          <p:nvPr/>
        </p:nvPicPr>
        <p:blipFill>
          <a:blip r:embed="rId5"/>
          <a:stretch>
            <a:fillRect/>
          </a:stretch>
        </p:blipFill>
        <p:spPr>
          <a:xfrm>
            <a:off x="8020150" y="178764"/>
            <a:ext cx="1095963" cy="862779"/>
          </a:xfrm>
          <a:prstGeom prst="rect">
            <a:avLst/>
          </a:prstGeom>
        </p:spPr>
      </p:pic>
      <p:pic>
        <p:nvPicPr>
          <p:cNvPr id="10" name="Imagen 9"/>
          <p:cNvPicPr>
            <a:picLocks noChangeAspect="1"/>
          </p:cNvPicPr>
          <p:nvPr/>
        </p:nvPicPr>
        <p:blipFill>
          <a:blip r:embed="rId6"/>
          <a:stretch>
            <a:fillRect/>
          </a:stretch>
        </p:blipFill>
        <p:spPr>
          <a:xfrm>
            <a:off x="683568" y="2636912"/>
            <a:ext cx="8141340" cy="2773753"/>
          </a:xfrm>
          <a:prstGeom prst="rect">
            <a:avLst/>
          </a:prstGeom>
        </p:spPr>
      </p:pic>
    </p:spTree>
    <p:extLst>
      <p:ext uri="{BB962C8B-B14F-4D97-AF65-F5344CB8AC3E}">
        <p14:creationId xmlns:p14="http://schemas.microsoft.com/office/powerpoint/2010/main" val="2463134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971600" y="1986649"/>
            <a:ext cx="6881651" cy="840507"/>
          </a:xfrm>
          <a:prstGeom prst="rect">
            <a:avLst/>
          </a:prstGeom>
        </p:spPr>
      </p:pic>
      <p:pic>
        <p:nvPicPr>
          <p:cNvPr id="4" name="Imagen 3"/>
          <p:cNvPicPr>
            <a:picLocks noChangeAspect="1"/>
          </p:cNvPicPr>
          <p:nvPr/>
        </p:nvPicPr>
        <p:blipFill>
          <a:blip r:embed="rId6"/>
          <a:stretch>
            <a:fillRect/>
          </a:stretch>
        </p:blipFill>
        <p:spPr>
          <a:xfrm>
            <a:off x="7983417" y="91547"/>
            <a:ext cx="1067388" cy="781016"/>
          </a:xfrm>
          <a:prstGeom prst="rect">
            <a:avLst/>
          </a:prstGeom>
        </p:spPr>
      </p:pic>
      <p:pic>
        <p:nvPicPr>
          <p:cNvPr id="11" name="Imagen 10"/>
          <p:cNvPicPr>
            <a:picLocks noChangeAspect="1"/>
          </p:cNvPicPr>
          <p:nvPr/>
        </p:nvPicPr>
        <p:blipFill>
          <a:blip r:embed="rId7"/>
          <a:stretch>
            <a:fillRect/>
          </a:stretch>
        </p:blipFill>
        <p:spPr>
          <a:xfrm>
            <a:off x="992413" y="2996952"/>
            <a:ext cx="7128792" cy="3252681"/>
          </a:xfrm>
          <a:prstGeom prst="rect">
            <a:avLst/>
          </a:prstGeom>
        </p:spPr>
      </p:pic>
    </p:spTree>
    <p:extLst>
      <p:ext uri="{BB962C8B-B14F-4D97-AF65-F5344CB8AC3E}">
        <p14:creationId xmlns:p14="http://schemas.microsoft.com/office/powerpoint/2010/main" val="3937799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4" name="Imagen 3"/>
          <p:cNvPicPr>
            <a:picLocks noChangeAspect="1"/>
          </p:cNvPicPr>
          <p:nvPr/>
        </p:nvPicPr>
        <p:blipFill>
          <a:blip r:embed="rId5"/>
          <a:stretch>
            <a:fillRect/>
          </a:stretch>
        </p:blipFill>
        <p:spPr>
          <a:xfrm>
            <a:off x="7983417" y="91547"/>
            <a:ext cx="1067388" cy="781016"/>
          </a:xfrm>
          <a:prstGeom prst="rect">
            <a:avLst/>
          </a:prstGeom>
        </p:spPr>
      </p:pic>
      <p:pic>
        <p:nvPicPr>
          <p:cNvPr id="2" name="Imagen 1"/>
          <p:cNvPicPr>
            <a:picLocks noChangeAspect="1"/>
          </p:cNvPicPr>
          <p:nvPr/>
        </p:nvPicPr>
        <p:blipFill>
          <a:blip r:embed="rId6"/>
          <a:stretch>
            <a:fillRect/>
          </a:stretch>
        </p:blipFill>
        <p:spPr>
          <a:xfrm>
            <a:off x="467544" y="2996952"/>
            <a:ext cx="8268142" cy="2309982"/>
          </a:xfrm>
          <a:prstGeom prst="rect">
            <a:avLst/>
          </a:prstGeom>
        </p:spPr>
      </p:pic>
    </p:spTree>
    <p:extLst>
      <p:ext uri="{BB962C8B-B14F-4D97-AF65-F5344CB8AC3E}">
        <p14:creationId xmlns:p14="http://schemas.microsoft.com/office/powerpoint/2010/main" val="25791165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4" name="Imagen 3"/>
          <p:cNvPicPr>
            <a:picLocks noChangeAspect="1"/>
          </p:cNvPicPr>
          <p:nvPr/>
        </p:nvPicPr>
        <p:blipFill>
          <a:blip r:embed="rId5"/>
          <a:stretch>
            <a:fillRect/>
          </a:stretch>
        </p:blipFill>
        <p:spPr>
          <a:xfrm>
            <a:off x="7983417" y="91547"/>
            <a:ext cx="1067388" cy="781016"/>
          </a:xfrm>
          <a:prstGeom prst="rect">
            <a:avLst/>
          </a:prstGeom>
        </p:spPr>
      </p:pic>
      <p:pic>
        <p:nvPicPr>
          <p:cNvPr id="3" name="Imagen 2"/>
          <p:cNvPicPr>
            <a:picLocks noChangeAspect="1"/>
          </p:cNvPicPr>
          <p:nvPr/>
        </p:nvPicPr>
        <p:blipFill>
          <a:blip r:embed="rId6"/>
          <a:stretch>
            <a:fillRect/>
          </a:stretch>
        </p:blipFill>
        <p:spPr>
          <a:xfrm>
            <a:off x="467544" y="1789301"/>
            <a:ext cx="8136904" cy="4510675"/>
          </a:xfrm>
          <a:prstGeom prst="rect">
            <a:avLst/>
          </a:prstGeom>
        </p:spPr>
      </p:pic>
    </p:spTree>
    <p:extLst>
      <p:ext uri="{BB962C8B-B14F-4D97-AF65-F5344CB8AC3E}">
        <p14:creationId xmlns:p14="http://schemas.microsoft.com/office/powerpoint/2010/main" val="212361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2" name="Imagen 1"/>
          <p:cNvPicPr>
            <a:picLocks noChangeAspect="1"/>
          </p:cNvPicPr>
          <p:nvPr/>
        </p:nvPicPr>
        <p:blipFill>
          <a:blip r:embed="rId5"/>
          <a:stretch>
            <a:fillRect/>
          </a:stretch>
        </p:blipFill>
        <p:spPr>
          <a:xfrm>
            <a:off x="8190209" y="56002"/>
            <a:ext cx="828477" cy="672161"/>
          </a:xfrm>
          <a:prstGeom prst="rect">
            <a:avLst/>
          </a:prstGeom>
        </p:spPr>
      </p:pic>
      <p:pic>
        <p:nvPicPr>
          <p:cNvPr id="8" name="Imagen 7"/>
          <p:cNvPicPr>
            <a:picLocks noChangeAspect="1"/>
          </p:cNvPicPr>
          <p:nvPr/>
        </p:nvPicPr>
        <p:blipFill>
          <a:blip r:embed="rId6"/>
          <a:stretch>
            <a:fillRect/>
          </a:stretch>
        </p:blipFill>
        <p:spPr>
          <a:xfrm>
            <a:off x="251520" y="2084437"/>
            <a:ext cx="8515894" cy="4451490"/>
          </a:xfrm>
          <a:prstGeom prst="rect">
            <a:avLst/>
          </a:prstGeom>
        </p:spPr>
      </p:pic>
      <p:sp>
        <p:nvSpPr>
          <p:cNvPr id="10" name="Rectángulo 9"/>
          <p:cNvSpPr/>
          <p:nvPr/>
        </p:nvSpPr>
        <p:spPr>
          <a:xfrm>
            <a:off x="2555777" y="5301208"/>
            <a:ext cx="5634432"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65030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177175" y="68400"/>
            <a:ext cx="2266950" cy="561975"/>
          </a:xfrm>
          <a:prstGeom prst="rect">
            <a:avLst/>
          </a:prstGeom>
        </p:spPr>
      </p:pic>
      <p:sp>
        <p:nvSpPr>
          <p:cNvPr id="6" name="Rectángulo 5"/>
          <p:cNvSpPr/>
          <p:nvPr/>
        </p:nvSpPr>
        <p:spPr>
          <a:xfrm>
            <a:off x="816976" y="728547"/>
            <a:ext cx="5832648" cy="28803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stretch>
            <a:fillRect/>
          </a:stretch>
        </p:blipFill>
        <p:spPr>
          <a:xfrm>
            <a:off x="1867487" y="547781"/>
            <a:ext cx="4886325" cy="1057275"/>
          </a:xfrm>
          <a:prstGeom prst="rect">
            <a:avLst/>
          </a:prstGeom>
        </p:spPr>
      </p:pic>
      <p:pic>
        <p:nvPicPr>
          <p:cNvPr id="9" name="Imagen 8"/>
          <p:cNvPicPr>
            <a:picLocks noChangeAspect="1"/>
          </p:cNvPicPr>
          <p:nvPr/>
        </p:nvPicPr>
        <p:blipFill>
          <a:blip r:embed="rId4"/>
          <a:stretch>
            <a:fillRect/>
          </a:stretch>
        </p:blipFill>
        <p:spPr>
          <a:xfrm>
            <a:off x="0" y="166188"/>
            <a:ext cx="2286000" cy="819150"/>
          </a:xfrm>
          <a:prstGeom prst="rect">
            <a:avLst/>
          </a:prstGeom>
        </p:spPr>
      </p:pic>
      <p:pic>
        <p:nvPicPr>
          <p:cNvPr id="3" name="Imagen 2"/>
          <p:cNvPicPr>
            <a:picLocks noChangeAspect="1"/>
          </p:cNvPicPr>
          <p:nvPr/>
        </p:nvPicPr>
        <p:blipFill>
          <a:blip r:embed="rId5"/>
          <a:stretch>
            <a:fillRect/>
          </a:stretch>
        </p:blipFill>
        <p:spPr>
          <a:xfrm>
            <a:off x="467544" y="2708920"/>
            <a:ext cx="8349057" cy="2952328"/>
          </a:xfrm>
          <a:prstGeom prst="rect">
            <a:avLst/>
          </a:prstGeom>
        </p:spPr>
      </p:pic>
      <p:pic>
        <p:nvPicPr>
          <p:cNvPr id="4" name="Imagen 3"/>
          <p:cNvPicPr>
            <a:picLocks noChangeAspect="1"/>
          </p:cNvPicPr>
          <p:nvPr/>
        </p:nvPicPr>
        <p:blipFill>
          <a:blip r:embed="rId6"/>
          <a:stretch>
            <a:fillRect/>
          </a:stretch>
        </p:blipFill>
        <p:spPr>
          <a:xfrm>
            <a:off x="7950548" y="38754"/>
            <a:ext cx="1133125" cy="833809"/>
          </a:xfrm>
          <a:prstGeom prst="rect">
            <a:avLst/>
          </a:prstGeom>
        </p:spPr>
      </p:pic>
    </p:spTree>
    <p:extLst>
      <p:ext uri="{BB962C8B-B14F-4D97-AF65-F5344CB8AC3E}">
        <p14:creationId xmlns:p14="http://schemas.microsoft.com/office/powerpoint/2010/main" val="2118373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3944</TotalTime>
  <Words>3064</Words>
  <Application>Microsoft Office PowerPoint</Application>
  <PresentationFormat>Presentación en pantalla (4:3)</PresentationFormat>
  <Paragraphs>356</Paragraphs>
  <Slides>122</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122</vt:i4>
      </vt:variant>
    </vt:vector>
  </HeadingPairs>
  <TitlesOfParts>
    <vt:vector size="125" baseType="lpstr">
      <vt:lpstr>Arial</vt:lpstr>
      <vt:lpstr>Calibri</vt:lpstr>
      <vt:lpstr>Tema de Office</vt:lpstr>
      <vt:lpstr>(Introducción a)  Kant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Filosofía Trascendental </vt:lpstr>
      <vt:lpstr>Presentación de PowerPoint</vt:lpstr>
      <vt:lpstr>Juicios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Kant</dc:title>
  <dc:creator>Fernando</dc:creator>
  <cp:lastModifiedBy>Fernando García Alcalá</cp:lastModifiedBy>
  <cp:revision>159</cp:revision>
  <dcterms:created xsi:type="dcterms:W3CDTF">2017-10-18T00:35:59Z</dcterms:created>
  <dcterms:modified xsi:type="dcterms:W3CDTF">2024-07-05T00:16:52Z</dcterms:modified>
</cp:coreProperties>
</file>